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64" r:id="rId2"/>
    <p:sldId id="277" r:id="rId3"/>
    <p:sldId id="279" r:id="rId4"/>
    <p:sldId id="345" r:id="rId5"/>
    <p:sldId id="346" r:id="rId6"/>
    <p:sldId id="321" r:id="rId7"/>
    <p:sldId id="322" r:id="rId8"/>
    <p:sldId id="325" r:id="rId9"/>
    <p:sldId id="323" r:id="rId10"/>
    <p:sldId id="326" r:id="rId11"/>
    <p:sldId id="327" r:id="rId12"/>
    <p:sldId id="278" r:id="rId13"/>
    <p:sldId id="308" r:id="rId14"/>
    <p:sldId id="329" r:id="rId15"/>
    <p:sldId id="281" r:id="rId16"/>
    <p:sldId id="333" r:id="rId17"/>
    <p:sldId id="280" r:id="rId18"/>
    <p:sldId id="334" r:id="rId19"/>
    <p:sldId id="335" r:id="rId20"/>
    <p:sldId id="312" r:id="rId21"/>
    <p:sldId id="331" r:id="rId22"/>
    <p:sldId id="314" r:id="rId23"/>
    <p:sldId id="306" r:id="rId24"/>
    <p:sldId id="307" r:id="rId25"/>
    <p:sldId id="284" r:id="rId26"/>
    <p:sldId id="293" r:id="rId27"/>
    <p:sldId id="294" r:id="rId28"/>
    <p:sldId id="291" r:id="rId29"/>
    <p:sldId id="296" r:id="rId30"/>
    <p:sldId id="336" r:id="rId31"/>
    <p:sldId id="295" r:id="rId32"/>
    <p:sldId id="297" r:id="rId33"/>
    <p:sldId id="298" r:id="rId34"/>
    <p:sldId id="299" r:id="rId35"/>
    <p:sldId id="300" r:id="rId36"/>
    <p:sldId id="337" r:id="rId37"/>
    <p:sldId id="292" r:id="rId38"/>
    <p:sldId id="338" r:id="rId39"/>
    <p:sldId id="262" r:id="rId40"/>
    <p:sldId id="285" r:id="rId41"/>
    <p:sldId id="288" r:id="rId42"/>
    <p:sldId id="289" r:id="rId43"/>
    <p:sldId id="339" r:id="rId44"/>
    <p:sldId id="340" r:id="rId45"/>
    <p:sldId id="265" r:id="rId46"/>
    <p:sldId id="266" r:id="rId47"/>
    <p:sldId id="303" r:id="rId48"/>
    <p:sldId id="305" r:id="rId49"/>
    <p:sldId id="309" r:id="rId50"/>
    <p:sldId id="271" r:id="rId51"/>
    <p:sldId id="272" r:id="rId52"/>
    <p:sldId id="342" r:id="rId53"/>
    <p:sldId id="332" r:id="rId54"/>
    <p:sldId id="273" r:id="rId55"/>
    <p:sldId id="275" r:id="rId56"/>
    <p:sldId id="276" r:id="rId57"/>
    <p:sldId id="318" r:id="rId58"/>
    <p:sldId id="320" r:id="rId59"/>
    <p:sldId id="343" r:id="rId60"/>
    <p:sldId id="344" r:id="rId61"/>
  </p:sldIdLst>
  <p:sldSz cx="9144000" cy="61214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1206" y="-96"/>
      </p:cViewPr>
      <p:guideLst>
        <p:guide orient="horz" pos="1928"/>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6D78A47-BF7B-434E-A166-85241386A436}" type="datetimeFigureOut">
              <a:rPr lang="en-US"/>
              <a:pPr>
                <a:defRPr/>
              </a:pPr>
              <a:t>10/5/2012</a:t>
            </a:fld>
            <a:endParaRPr lang="en-US"/>
          </a:p>
        </p:txBody>
      </p:sp>
      <p:sp>
        <p:nvSpPr>
          <p:cNvPr id="4" name="Slide Image Placeholder 3"/>
          <p:cNvSpPr>
            <a:spLocks noGrp="1" noRot="1" noChangeAspect="1"/>
          </p:cNvSpPr>
          <p:nvPr>
            <p:ph type="sldImg" idx="2"/>
          </p:nvPr>
        </p:nvSpPr>
        <p:spPr>
          <a:xfrm>
            <a:off x="868363" y="685800"/>
            <a:ext cx="51212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C9F8F08-8D26-44D6-81D1-ED23DBD9B0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31"/>
          <p:cNvSpPr txBox="1">
            <a:spLocks noGrp="1" noChangeArrowheads="1"/>
          </p:cNvSpPr>
          <p:nvPr/>
        </p:nvSpPr>
        <p:spPr bwMode="auto">
          <a:xfrm>
            <a:off x="3921125" y="8704263"/>
            <a:ext cx="2921000" cy="420687"/>
          </a:xfrm>
          <a:prstGeom prst="rect">
            <a:avLst/>
          </a:prstGeom>
          <a:noFill/>
          <a:ln w="9525">
            <a:noFill/>
            <a:miter lim="800000"/>
            <a:headEnd/>
            <a:tailEnd/>
          </a:ln>
        </p:spPr>
        <p:txBody>
          <a:bodyPr anchor="b"/>
          <a:lstStyle/>
          <a:p>
            <a:pPr algn="r"/>
            <a:fld id="{E388C943-51F4-4FE8-9D34-73925EE179C2}" type="slidenum">
              <a:rPr lang="en-GB" sz="1200">
                <a:latin typeface="Tahoma" pitchFamily="34" charset="0"/>
              </a:rPr>
              <a:pPr algn="r"/>
              <a:t>5</a:t>
            </a:fld>
            <a:endParaRPr lang="en-GB" sz="1200">
              <a:latin typeface="Tahoma" pitchFamily="34" charset="0"/>
            </a:endParaRPr>
          </a:p>
        </p:txBody>
      </p:sp>
      <p:sp>
        <p:nvSpPr>
          <p:cNvPr id="105475" name="Rectangle 2050"/>
          <p:cNvSpPr>
            <a:spLocks noChangeArrowheads="1" noTextEdit="1"/>
          </p:cNvSpPr>
          <p:nvPr>
            <p:ph type="sldImg"/>
          </p:nvPr>
        </p:nvSpPr>
        <p:spPr bwMode="auto">
          <a:xfrm>
            <a:off x="850900" y="701675"/>
            <a:ext cx="5137150" cy="3440113"/>
          </a:xfrm>
          <a:solidFill>
            <a:srgbClr val="FFFFFF"/>
          </a:solidFill>
          <a:ln>
            <a:solidFill>
              <a:srgbClr val="000000"/>
            </a:solidFill>
            <a:miter lim="800000"/>
            <a:headEnd/>
            <a:tailEnd/>
          </a:ln>
        </p:spPr>
      </p:sp>
      <p:sp>
        <p:nvSpPr>
          <p:cNvPr id="105476" name="Rectangle 2051"/>
          <p:cNvSpPr>
            <a:spLocks noChangeArrowheads="1"/>
          </p:cNvSpPr>
          <p:nvPr>
            <p:ph type="body" idx="1"/>
          </p:nvPr>
        </p:nvSpPr>
        <p:spPr bwMode="auto">
          <a:xfrm>
            <a:off x="922338" y="4351338"/>
            <a:ext cx="4997450" cy="4141787"/>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690742-5984-4FBE-B28A-B449F9473373}" type="slidenum">
              <a:rPr lang="en-US" smtClean="0"/>
              <a:pPr/>
              <a:t>40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A221F9-B9EA-45BB-9E7F-BF14773DB282}" type="datetimeFigureOut">
              <a:rPr lang="en-US"/>
              <a:pPr>
                <a:defRPr/>
              </a:pPr>
              <a:t>10/5/2012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40B430-C6FF-4401-9F6A-056D5D9ADDD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C39305-84A7-48A8-97F9-A3F4229A78DC}" type="datetimeFigureOut">
              <a:rPr lang="en-US"/>
              <a:pPr>
                <a:defRPr/>
              </a:pPr>
              <a:t>10/5/2012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41C944-79ED-4572-801A-9F57E4E05B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BB0229-BAB5-42DC-A3DA-6EF7CDF946DC}" type="datetimeFigureOut">
              <a:rPr lang="en-US"/>
              <a:pPr>
                <a:defRPr/>
              </a:pPr>
              <a:t>10/5/2012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0E767E-442A-4CC3-8B52-BD53D0E12FF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Date Placeholder 9"/>
          <p:cNvSpPr>
            <a:spLocks noGrp="1"/>
          </p:cNvSpPr>
          <p:nvPr>
            <p:ph type="dt" sz="half" idx="10"/>
          </p:nvPr>
        </p:nvSpPr>
        <p:spPr/>
        <p:txBody>
          <a:bodyPr/>
          <a:lstStyle>
            <a:lvl1pPr>
              <a:defRPr/>
            </a:lvl1pPr>
          </a:lstStyle>
          <a:p>
            <a:pPr>
              <a:defRPr/>
            </a:pPr>
            <a:endParaRPr lang="en-US"/>
          </a:p>
        </p:txBody>
      </p:sp>
      <p:sp>
        <p:nvSpPr>
          <p:cNvPr id="7" name="Footer Placeholder 21"/>
          <p:cNvSpPr>
            <a:spLocks noGrp="1"/>
          </p:cNvSpPr>
          <p:nvPr>
            <p:ph type="ftr" sz="quarter" idx="11"/>
          </p:nvPr>
        </p:nvSpPr>
        <p:spPr/>
        <p:txBody>
          <a:bodyPr/>
          <a:lstStyle>
            <a:lvl1pPr>
              <a:defRPr/>
            </a:lvl1pPr>
          </a:lstStyle>
          <a:p>
            <a:pPr>
              <a:defRPr/>
            </a:pPr>
            <a:endParaRPr lang="en-US"/>
          </a:p>
        </p:txBody>
      </p:sp>
      <p:sp>
        <p:nvSpPr>
          <p:cNvPr id="8" name="Slide Number Placeholder 17"/>
          <p:cNvSpPr>
            <a:spLocks noGrp="1"/>
          </p:cNvSpPr>
          <p:nvPr>
            <p:ph type="sldNum" sz="quarter" idx="12"/>
          </p:nvPr>
        </p:nvSpPr>
        <p:spPr/>
        <p:txBody>
          <a:bodyPr/>
          <a:lstStyle>
            <a:lvl1pPr>
              <a:defRPr/>
            </a:lvl1pPr>
          </a:lstStyle>
          <a:p>
            <a:pPr>
              <a:defRPr/>
            </a:pPr>
            <a:fld id="{048A2E30-9275-4684-BF18-2C6E39487B7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229600" cy="1020763"/>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428750"/>
            <a:ext cx="8229600" cy="4040188"/>
          </a:xfrm>
        </p:spPr>
        <p:txBody>
          <a:bodyPr/>
          <a:lstStyle/>
          <a:p>
            <a:endParaRPr lang="en-IN"/>
          </a:p>
        </p:txBody>
      </p:sp>
      <p:sp>
        <p:nvSpPr>
          <p:cNvPr id="4" name="Date Placeholder 3"/>
          <p:cNvSpPr>
            <a:spLocks noGrp="1"/>
          </p:cNvSpPr>
          <p:nvPr>
            <p:ph type="dt" sz="half" idx="10"/>
          </p:nvPr>
        </p:nvSpPr>
        <p:spPr>
          <a:xfrm>
            <a:off x="457200" y="5673725"/>
            <a:ext cx="2133600" cy="325438"/>
          </a:xfrm>
        </p:spPr>
        <p:txBody>
          <a:bodyPr/>
          <a:lstStyle>
            <a:lvl1pPr>
              <a:defRPr smtClean="0"/>
            </a:lvl1pPr>
          </a:lstStyle>
          <a:p>
            <a:pPr>
              <a:defRPr/>
            </a:pPr>
            <a:fld id="{7CF96025-3E19-40B4-96B3-832BC28CC9A0}" type="datetimeFigureOut">
              <a:rPr lang="en-US"/>
              <a:pPr>
                <a:defRPr/>
              </a:pPr>
              <a:t>10/5/2012</a:t>
            </a:fld>
            <a:endParaRPr lang="en-US"/>
          </a:p>
        </p:txBody>
      </p:sp>
      <p:sp>
        <p:nvSpPr>
          <p:cNvPr id="5" name="Footer Placeholder 4"/>
          <p:cNvSpPr>
            <a:spLocks noGrp="1"/>
          </p:cNvSpPr>
          <p:nvPr>
            <p:ph type="ftr" sz="quarter" idx="11"/>
          </p:nvPr>
        </p:nvSpPr>
        <p:spPr>
          <a:xfrm>
            <a:off x="3124200" y="5673725"/>
            <a:ext cx="2895600" cy="325438"/>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5673725"/>
            <a:ext cx="2133600" cy="325438"/>
          </a:xfrm>
        </p:spPr>
        <p:txBody>
          <a:bodyPr/>
          <a:lstStyle>
            <a:lvl1pPr>
              <a:defRPr smtClean="0"/>
            </a:lvl1pPr>
          </a:lstStyle>
          <a:p>
            <a:pPr>
              <a:defRPr/>
            </a:pPr>
            <a:fld id="{EBF46204-6668-4654-825F-C473604EC1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202C88-7847-41DE-91DF-9A11DDBE621A}" type="datetimeFigureOut">
              <a:rPr lang="en-US"/>
              <a:pPr>
                <a:defRPr/>
              </a:pPr>
              <a:t>10/5/2012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981189-295C-4139-A9AB-6C61182C96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201627-AC33-4F3A-87D1-43EF124DD441}" type="datetimeFigureOut">
              <a:rPr lang="en-US"/>
              <a:pPr>
                <a:defRPr/>
              </a:pPr>
              <a:t>10/5/2012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35162-5BAE-42AF-A834-2C4CE8A176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E64E51-392C-4FAB-B0CD-B1E69E84A8E0}" type="datetimeFigureOut">
              <a:rPr lang="en-US"/>
              <a:pPr>
                <a:defRPr/>
              </a:pPr>
              <a:t>10/5/2012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E780E5-08FE-4DDA-9462-B76C90B6E6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237C75-E017-4788-BAEE-389B82AEB9BD}" type="datetimeFigureOut">
              <a:rPr lang="en-US"/>
              <a:pPr>
                <a:defRPr/>
              </a:pPr>
              <a:t>10/5/2012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FD0515-BB60-4CB2-A924-AB2C89F5EB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D90E63-972B-4560-9163-56BC690E1C5F}" type="datetimeFigureOut">
              <a:rPr lang="en-US"/>
              <a:pPr>
                <a:defRPr/>
              </a:pPr>
              <a:t>10/5/2012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D87C56-9ABD-45C1-B37E-9A15090DB1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4FBDAD-6136-420F-9C71-7BC599D77245}" type="datetimeFigureOut">
              <a:rPr lang="en-US"/>
              <a:pPr>
                <a:defRPr/>
              </a:pPr>
              <a:t>10/5/2012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BEF420D-FB04-48DF-B61E-165A23BFFB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0094A9-3E76-4D22-8E74-75474CEC9F41}" type="datetimeFigureOut">
              <a:rPr lang="en-US"/>
              <a:pPr>
                <a:defRPr/>
              </a:pPr>
              <a:t>10/5/2012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A1337A-AFA1-4C1F-B8BD-0C4AB0F7F7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7942A6-FDE1-4CD1-A688-08AD1700FAF0}" type="datetimeFigureOut">
              <a:rPr lang="en-US"/>
              <a:pPr>
                <a:defRPr/>
              </a:pPr>
              <a:t>10/5/2012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2F0BC9-36A6-42CF-85B1-559286E128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44475"/>
            <a:ext cx="8229600" cy="1020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28750"/>
            <a:ext cx="8229600" cy="4040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5673725"/>
            <a:ext cx="2133600" cy="3254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1E67ADB-CCE0-4E4F-9271-4BB04C841A25}" type="datetimeFigureOut">
              <a:rPr lang="en-US"/>
              <a:pPr>
                <a:defRPr/>
              </a:pPr>
              <a:t>10/5/2012</a:t>
            </a:fld>
            <a:endParaRPr lang="en-US"/>
          </a:p>
        </p:txBody>
      </p:sp>
      <p:sp>
        <p:nvSpPr>
          <p:cNvPr id="5" name="Footer Placeholder 4"/>
          <p:cNvSpPr>
            <a:spLocks noGrp="1"/>
          </p:cNvSpPr>
          <p:nvPr>
            <p:ph type="ftr" sz="quarter" idx="3"/>
          </p:nvPr>
        </p:nvSpPr>
        <p:spPr>
          <a:xfrm>
            <a:off x="3124200" y="5673725"/>
            <a:ext cx="2895600" cy="3254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5673725"/>
            <a:ext cx="2133600" cy="325438"/>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00801A7-5A7B-4FD4-8A99-CC42AACD43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3" r:id="rId12"/>
    <p:sldLayoutId id="2147483712"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241300"/>
            <a:ext cx="9144000" cy="2952750"/>
          </a:xfrm>
        </p:spPr>
        <p:txBody>
          <a:bodyPr/>
          <a:lstStyle/>
          <a:p>
            <a:pPr eaLnBrk="1" hangingPunct="1"/>
            <a:r>
              <a:rPr lang="en-US" sz="4000" smtClean="0">
                <a:latin typeface="Times New Roman" pitchFamily="18" charset="0"/>
                <a:cs typeface="Times New Roman" pitchFamily="18" charset="0"/>
              </a:rPr>
              <a:t>NIRMAL BHARAT ABHIYAN</a:t>
            </a:r>
            <a:br>
              <a:rPr lang="en-US" sz="4000" smtClean="0">
                <a:latin typeface="Times New Roman" pitchFamily="18" charset="0"/>
                <a:cs typeface="Times New Roman" pitchFamily="18" charset="0"/>
              </a:rPr>
            </a:br>
            <a:r>
              <a:rPr lang="en-US" sz="4000" smtClean="0">
                <a:latin typeface="Times New Roman" pitchFamily="18" charset="0"/>
                <a:cs typeface="Times New Roman" pitchFamily="18" charset="0"/>
              </a:rPr>
              <a:t>A </a:t>
            </a:r>
            <a:br>
              <a:rPr lang="en-US" sz="4000" smtClean="0">
                <a:latin typeface="Times New Roman" pitchFamily="18" charset="0"/>
                <a:cs typeface="Times New Roman" pitchFamily="18" charset="0"/>
              </a:rPr>
            </a:br>
            <a:r>
              <a:rPr lang="en-US" sz="4000" smtClean="0">
                <a:latin typeface="Times New Roman" pitchFamily="18" charset="0"/>
                <a:cs typeface="Times New Roman" pitchFamily="18" charset="0"/>
              </a:rPr>
              <a:t>PRESENTATION </a:t>
            </a:r>
          </a:p>
        </p:txBody>
      </p:sp>
      <p:sp>
        <p:nvSpPr>
          <p:cNvPr id="3075" name="Content Placeholder 2"/>
          <p:cNvSpPr>
            <a:spLocks noGrp="1"/>
          </p:cNvSpPr>
          <p:nvPr>
            <p:ph idx="1"/>
          </p:nvPr>
        </p:nvSpPr>
        <p:spPr>
          <a:xfrm>
            <a:off x="0" y="3060700"/>
            <a:ext cx="9144000" cy="2924175"/>
          </a:xfrm>
        </p:spPr>
        <p:txBody>
          <a:bodyPr/>
          <a:lstStyle/>
          <a:p>
            <a:pPr algn="ctr" eaLnBrk="1" hangingPunct="1">
              <a:lnSpc>
                <a:spcPct val="150000"/>
              </a:lnSpc>
              <a:buFont typeface="Arial" charset="0"/>
              <a:buNone/>
            </a:pPr>
            <a:r>
              <a:rPr lang="en-US" b="1" smtClean="0"/>
              <a:t> </a:t>
            </a:r>
            <a:r>
              <a:rPr lang="en-US" sz="2400" smtClean="0">
                <a:latin typeface="Times New Roman" pitchFamily="18" charset="0"/>
                <a:cs typeface="Times New Roman" pitchFamily="18" charset="0"/>
              </a:rPr>
              <a:t>By</a:t>
            </a:r>
          </a:p>
          <a:p>
            <a:pPr algn="ctr" eaLnBrk="1" hangingPunct="1">
              <a:lnSpc>
                <a:spcPct val="150000"/>
              </a:lnSpc>
              <a:buFont typeface="Arial" charset="0"/>
              <a:buNone/>
            </a:pPr>
            <a:r>
              <a:rPr lang="en-US" sz="2400" smtClean="0">
                <a:latin typeface="Times New Roman" pitchFamily="18" charset="0"/>
                <a:cs typeface="Times New Roman" pitchFamily="18" charset="0"/>
              </a:rPr>
              <a:t>COMMUNICATION &amp; CAPACITY DEVELOPMENT UNIT</a:t>
            </a:r>
          </a:p>
          <a:p>
            <a:pPr algn="ctr" eaLnBrk="1" hangingPunct="1">
              <a:lnSpc>
                <a:spcPct val="150000"/>
              </a:lnSpc>
              <a:buFont typeface="Arial" charset="0"/>
              <a:buNone/>
            </a:pPr>
            <a:r>
              <a:rPr lang="en-US" sz="2400" smtClean="0">
                <a:latin typeface="Times New Roman" pitchFamily="18" charset="0"/>
                <a:cs typeface="Times New Roman" pitchFamily="18" charset="0"/>
              </a:rPr>
              <a:t>DEVELOPMENT &amp; PANCHAYATS DEPARTMENT, HARYANA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457200" y="244475"/>
            <a:ext cx="8229600" cy="776288"/>
          </a:xfrm>
        </p:spPr>
        <p:txBody>
          <a:bodyPr/>
          <a:lstStyle/>
          <a:p>
            <a:pPr eaLnBrk="1" hangingPunct="1"/>
            <a:r>
              <a:rPr lang="en-US" sz="4000" smtClean="0">
                <a:latin typeface="Times New Roman" pitchFamily="18" charset="0"/>
                <a:cs typeface="Times New Roman" pitchFamily="18" charset="0"/>
              </a:rPr>
              <a:t>IEC Tools</a:t>
            </a:r>
          </a:p>
        </p:txBody>
      </p:sp>
      <p:sp>
        <p:nvSpPr>
          <p:cNvPr id="78851" name="Content Placeholder 2"/>
          <p:cNvSpPr>
            <a:spLocks noGrp="1"/>
          </p:cNvSpPr>
          <p:nvPr>
            <p:ph idx="4294967295"/>
          </p:nvPr>
        </p:nvSpPr>
        <p:spPr>
          <a:xfrm>
            <a:off x="457200" y="1020763"/>
            <a:ext cx="8382000" cy="4829175"/>
          </a:xfrm>
        </p:spPr>
        <p:txBody>
          <a:bodyPr/>
          <a:lstStyle/>
          <a:p>
            <a:pPr eaLnBrk="1" hangingPunct="1">
              <a:buFont typeface="Wingdings" pitchFamily="2" charset="2"/>
              <a:buChar char="ü"/>
            </a:pPr>
            <a:r>
              <a:rPr lang="en-US" sz="2200" smtClean="0">
                <a:latin typeface="Times New Roman" pitchFamily="18" charset="0"/>
                <a:cs typeface="Times New Roman" pitchFamily="18" charset="0"/>
              </a:rPr>
              <a:t>Focus Group discussions</a:t>
            </a:r>
          </a:p>
          <a:p>
            <a:pPr eaLnBrk="1" hangingPunct="1">
              <a:buFont typeface="Wingdings" pitchFamily="2" charset="2"/>
              <a:buChar char="ü"/>
            </a:pPr>
            <a:r>
              <a:rPr lang="en-US" sz="2200" smtClean="0">
                <a:latin typeface="Times New Roman" pitchFamily="18" charset="0"/>
                <a:cs typeface="Times New Roman" pitchFamily="18" charset="0"/>
              </a:rPr>
              <a:t>Door to door Interpersonal Communication</a:t>
            </a:r>
          </a:p>
          <a:p>
            <a:pPr eaLnBrk="1" hangingPunct="1">
              <a:buFont typeface="Wingdings" pitchFamily="2" charset="2"/>
              <a:buChar char="ü"/>
            </a:pPr>
            <a:r>
              <a:rPr lang="en-US" sz="2200" smtClean="0">
                <a:latin typeface="Times New Roman" pitchFamily="18" charset="0"/>
                <a:cs typeface="Times New Roman" pitchFamily="18" charset="0"/>
              </a:rPr>
              <a:t>Hand wash demonstration</a:t>
            </a:r>
          </a:p>
          <a:p>
            <a:pPr eaLnBrk="1" hangingPunct="1">
              <a:buFont typeface="Wingdings" pitchFamily="2" charset="2"/>
              <a:buChar char="ü"/>
            </a:pPr>
            <a:r>
              <a:rPr lang="en-US" sz="2200" smtClean="0">
                <a:latin typeface="Times New Roman" pitchFamily="18" charset="0"/>
                <a:cs typeface="Times New Roman" pitchFamily="18" charset="0"/>
              </a:rPr>
              <a:t>IEC printed material</a:t>
            </a:r>
          </a:p>
          <a:p>
            <a:pPr eaLnBrk="1" hangingPunct="1">
              <a:buFont typeface="Wingdings" pitchFamily="2" charset="2"/>
              <a:buChar char="ü"/>
            </a:pPr>
            <a:r>
              <a:rPr lang="en-US" sz="2200" smtClean="0">
                <a:latin typeface="Times New Roman" pitchFamily="18" charset="0"/>
                <a:cs typeface="Times New Roman" pitchFamily="18" charset="0"/>
              </a:rPr>
              <a:t>Booklets</a:t>
            </a:r>
          </a:p>
          <a:p>
            <a:pPr eaLnBrk="1" hangingPunct="1">
              <a:buFont typeface="Wingdings" pitchFamily="2" charset="2"/>
              <a:buChar char="ü"/>
            </a:pPr>
            <a:r>
              <a:rPr lang="en-US" sz="2200" smtClean="0">
                <a:latin typeface="Times New Roman" pitchFamily="18" charset="0"/>
                <a:cs typeface="Times New Roman" pitchFamily="18" charset="0"/>
              </a:rPr>
              <a:t>Exposure visits</a:t>
            </a:r>
          </a:p>
          <a:p>
            <a:pPr eaLnBrk="1" hangingPunct="1">
              <a:buFont typeface="Wingdings" pitchFamily="2" charset="2"/>
              <a:buChar char="ü"/>
            </a:pPr>
            <a:r>
              <a:rPr lang="en-US" sz="2200" smtClean="0">
                <a:latin typeface="Times New Roman" pitchFamily="18" charset="0"/>
                <a:cs typeface="Times New Roman" pitchFamily="18" charset="0"/>
              </a:rPr>
              <a:t>Morning procession of school children /competitions</a:t>
            </a:r>
          </a:p>
          <a:p>
            <a:pPr eaLnBrk="1" hangingPunct="1">
              <a:buFont typeface="Wingdings" pitchFamily="2" charset="2"/>
              <a:buChar char="ü"/>
            </a:pPr>
            <a:r>
              <a:rPr lang="en-US" sz="2200" smtClean="0">
                <a:latin typeface="Times New Roman" pitchFamily="18" charset="0"/>
                <a:cs typeface="Times New Roman" pitchFamily="18" charset="0"/>
              </a:rPr>
              <a:t>Swachchhata Yatras/ Rallies </a:t>
            </a:r>
          </a:p>
          <a:p>
            <a:pPr eaLnBrk="1" hangingPunct="1">
              <a:buFont typeface="Wingdings" pitchFamily="2" charset="2"/>
              <a:buChar char="ü"/>
            </a:pPr>
            <a:r>
              <a:rPr lang="en-US" sz="2200" smtClean="0">
                <a:latin typeface="Times New Roman" pitchFamily="18" charset="0"/>
                <a:cs typeface="Times New Roman" pitchFamily="18" charset="0"/>
              </a:rPr>
              <a:t>Announcements from religious places</a:t>
            </a:r>
          </a:p>
          <a:p>
            <a:pPr eaLnBrk="1" hangingPunct="1">
              <a:buFont typeface="Wingdings" pitchFamily="2" charset="2"/>
              <a:buChar char="ü"/>
            </a:pPr>
            <a:r>
              <a:rPr lang="en-US" sz="2200" smtClean="0">
                <a:latin typeface="Times New Roman" pitchFamily="18" charset="0"/>
                <a:cs typeface="Times New Roman" pitchFamily="18" charset="0"/>
              </a:rPr>
              <a:t>Electronic &amp; print media</a:t>
            </a:r>
          </a:p>
          <a:p>
            <a:pPr eaLnBrk="1" hangingPunct="1">
              <a:buFont typeface="Wingdings" pitchFamily="2" charset="2"/>
              <a:buChar char="ü"/>
            </a:pPr>
            <a:r>
              <a:rPr lang="en-US" sz="2200" smtClean="0">
                <a:latin typeface="Times New Roman" pitchFamily="18" charset="0"/>
                <a:cs typeface="Times New Roman" pitchFamily="18" charset="0"/>
              </a:rPr>
              <a:t>Self-demonstration/example</a:t>
            </a:r>
          </a:p>
          <a:p>
            <a:pPr eaLnBrk="1" hangingPunct="1">
              <a:buFont typeface="Wingdings" pitchFamily="2" charset="2"/>
              <a:buNone/>
            </a:pPr>
            <a:r>
              <a:rPr lang="en-US" sz="2200" smtClean="0">
                <a:latin typeface="Times New Roman" pitchFamily="18" charset="0"/>
                <a:cs typeface="Times New Roman" pitchFamily="18" charset="0"/>
              </a:rPr>
              <a:t>(Documentary- Parivartan ki lehar: 25 mts. &amp; Satyamev Jayate)</a:t>
            </a:r>
          </a:p>
          <a:p>
            <a:pPr eaLnBrk="1" hangingPunct="1"/>
            <a:endParaRPr lang="en-US" smtClean="0"/>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p:txBody>
          <a:bodyPr/>
          <a:lstStyle/>
          <a:p>
            <a:pPr eaLnBrk="1" hangingPunct="1"/>
            <a:r>
              <a:rPr lang="en-US" sz="4000" smtClean="0">
                <a:latin typeface="Times New Roman" pitchFamily="18" charset="0"/>
                <a:cs typeface="Times New Roman" pitchFamily="18" charset="0"/>
              </a:rPr>
              <a:t>Capacity Building</a:t>
            </a:r>
          </a:p>
        </p:txBody>
      </p:sp>
      <p:sp>
        <p:nvSpPr>
          <p:cNvPr id="79875" name="Content Placeholder 2"/>
          <p:cNvSpPr>
            <a:spLocks noGrp="1"/>
          </p:cNvSpPr>
          <p:nvPr>
            <p:ph idx="4294967295"/>
          </p:nvPr>
        </p:nvSpPr>
        <p:spPr/>
        <p:txBody>
          <a:bodyPr/>
          <a:lstStyle/>
          <a:p>
            <a:pPr eaLnBrk="1" hangingPunct="1"/>
            <a:r>
              <a:rPr lang="en-US" sz="2200" smtClean="0">
                <a:latin typeface="Times New Roman" pitchFamily="18" charset="0"/>
                <a:cs typeface="Times New Roman" pitchFamily="18" charset="0"/>
              </a:rPr>
              <a:t>Village level training  of VWSC/AWW/ASHA/ANM/Teachers/GP</a:t>
            </a:r>
          </a:p>
          <a:p>
            <a:pPr eaLnBrk="1" hangingPunct="1"/>
            <a:r>
              <a:rPr lang="en-US" sz="2200" smtClean="0">
                <a:latin typeface="Times New Roman" pitchFamily="18" charset="0"/>
                <a:cs typeface="Times New Roman" pitchFamily="18" charset="0"/>
              </a:rPr>
              <a:t>Block level training : VWSCs/GPs/ ABPO/CDPO/BEO</a:t>
            </a:r>
          </a:p>
          <a:p>
            <a:pPr eaLnBrk="1" hangingPunct="1"/>
            <a:r>
              <a:rPr lang="en-US" sz="2200" smtClean="0">
                <a:latin typeface="Times New Roman" pitchFamily="18" charset="0"/>
                <a:cs typeface="Times New Roman" pitchFamily="18" charset="0"/>
              </a:rPr>
              <a:t>District level Workshop/Training for Networking &amp; Collaboration: ADC/DDPO/PO-DRDA/PO-ICDS/DEO/DEEO/DPC/SMO/RO-HSPCB/DFO/DDA/DDAH/Vety Surgeons/.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smtClean="0">
                <a:latin typeface="Times New Roman" pitchFamily="18" charset="0"/>
                <a:cs typeface="Times New Roman" pitchFamily="18" charset="0"/>
              </a:rPr>
              <a:t>Sanitation in Retrospect</a:t>
            </a:r>
          </a:p>
        </p:txBody>
      </p:sp>
      <p:sp>
        <p:nvSpPr>
          <p:cNvPr id="6147" name="Content Placeholder 2"/>
          <p:cNvSpPr>
            <a:spLocks noGrp="1"/>
          </p:cNvSpPr>
          <p:nvPr>
            <p:ph idx="1"/>
          </p:nvPr>
        </p:nvSpPr>
        <p:spPr/>
        <p:txBody>
          <a:bodyPr/>
          <a:lstStyle/>
          <a:p>
            <a:pPr algn="just"/>
            <a:r>
              <a:rPr lang="en-US" smtClean="0">
                <a:latin typeface="Times New Roman" pitchFamily="18" charset="0"/>
                <a:cs typeface="Times New Roman" pitchFamily="18" charset="0"/>
              </a:rPr>
              <a:t>Central Rural Sanitation Programme was launched in 1986.</a:t>
            </a:r>
          </a:p>
          <a:p>
            <a:pPr algn="just"/>
            <a:r>
              <a:rPr lang="en-US" smtClean="0">
                <a:latin typeface="Times New Roman" pitchFamily="18" charset="0"/>
                <a:cs typeface="Times New Roman" pitchFamily="18" charset="0"/>
              </a:rPr>
              <a:t>Total Sanitation Campaign under CRSP was launched in the year 1999.</a:t>
            </a:r>
          </a:p>
          <a:p>
            <a:pPr algn="just"/>
            <a:r>
              <a:rPr lang="en-US" smtClean="0">
                <a:latin typeface="Times New Roman" pitchFamily="18" charset="0"/>
                <a:cs typeface="Times New Roman" pitchFamily="18" charset="0"/>
              </a:rPr>
              <a:t>TSC was re-named as Nirmal Bharat abhiyan w.e.f.01-04-2012.</a:t>
            </a:r>
          </a:p>
          <a:p>
            <a:pPr>
              <a:buFont typeface="Arial" charset="0"/>
              <a:buNone/>
            </a:pPr>
            <a:endParaRPr lang="en-US" smtClean="0"/>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622300"/>
          </a:xfrm>
        </p:spPr>
        <p:txBody>
          <a:bodyPr/>
          <a:lstStyle/>
          <a:p>
            <a:r>
              <a:rPr lang="en-US" sz="4000" smtClean="0">
                <a:latin typeface="Times New Roman" pitchFamily="18" charset="0"/>
                <a:cs typeface="Times New Roman" pitchFamily="18" charset="0"/>
              </a:rPr>
              <a:t>Nirmal Bharat Abhiyan</a:t>
            </a:r>
          </a:p>
        </p:txBody>
      </p:sp>
      <p:sp>
        <p:nvSpPr>
          <p:cNvPr id="7171" name="Content Placeholder 2"/>
          <p:cNvSpPr>
            <a:spLocks noGrp="1"/>
          </p:cNvSpPr>
          <p:nvPr>
            <p:ph idx="1"/>
          </p:nvPr>
        </p:nvSpPr>
        <p:spPr>
          <a:xfrm>
            <a:off x="0" y="679450"/>
            <a:ext cx="9144000" cy="5713413"/>
          </a:xfrm>
        </p:spPr>
        <p:txBody>
          <a:bodyPr/>
          <a:lstStyle/>
          <a:p>
            <a:pPr algn="just">
              <a:buFont typeface="Arial" charset="0"/>
              <a:buNone/>
            </a:pPr>
            <a:r>
              <a:rPr lang="en-US" sz="2200" smtClean="0">
                <a:latin typeface="Times New Roman" pitchFamily="18" charset="0"/>
                <a:cs typeface="Times New Roman" pitchFamily="18" charset="0"/>
              </a:rPr>
              <a:t>	Nirmal Bharat Abhiyan (NBA) envisages covering the entire community for saturated outcomes with a view to create Nirmal Gram Panchayats with following priorities:</a:t>
            </a:r>
          </a:p>
          <a:p>
            <a:pPr algn="just"/>
            <a:r>
              <a:rPr lang="en-US" sz="2200" smtClean="0">
                <a:latin typeface="Times New Roman" pitchFamily="18" charset="0"/>
                <a:cs typeface="Times New Roman" pitchFamily="18" charset="0"/>
              </a:rPr>
              <a:t>Provision of Individual Household Latrine (IHHL) of both Below Poverty Line (BPL) and Identified Above Poverty Line (APL) households within a Gram Panchayat (GP).</a:t>
            </a:r>
          </a:p>
          <a:p>
            <a:pPr algn="just"/>
            <a:r>
              <a:rPr lang="en-US" sz="2200" smtClean="0">
                <a:latin typeface="Times New Roman" pitchFamily="18" charset="0"/>
                <a:cs typeface="Times New Roman" pitchFamily="18" charset="0"/>
              </a:rPr>
              <a:t>Gram Panchayats where all habitations have access to water to be taken up. Priority may be given to Gram Panchayats having functional piped water supply .</a:t>
            </a:r>
          </a:p>
          <a:p>
            <a:pPr algn="just"/>
            <a:r>
              <a:rPr lang="en-US" sz="2200" smtClean="0">
                <a:latin typeface="Times New Roman" pitchFamily="18" charset="0"/>
                <a:cs typeface="Times New Roman" pitchFamily="18" charset="0"/>
              </a:rPr>
              <a:t>Provision of sanitation facilities in Government Schools and Anganwadis in Government buildings within these GPs</a:t>
            </a:r>
          </a:p>
          <a:p>
            <a:pPr algn="just">
              <a:buFont typeface="Arial" charset="0"/>
              <a:buNone/>
            </a:pPr>
            <a:endParaRPr lang="en-US"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xfrm>
            <a:off x="457200" y="0"/>
            <a:ext cx="8229600" cy="622300"/>
          </a:xfrm>
        </p:spPr>
        <p:txBody>
          <a:bodyPr/>
          <a:lstStyle/>
          <a:p>
            <a:r>
              <a:rPr lang="en-US" sz="4000" smtClean="0">
                <a:latin typeface="Times New Roman" pitchFamily="18" charset="0"/>
                <a:cs typeface="Times New Roman" pitchFamily="18" charset="0"/>
              </a:rPr>
              <a:t>Nirmal Bharat Abhiyan-Contd….</a:t>
            </a:r>
          </a:p>
        </p:txBody>
      </p:sp>
      <p:sp>
        <p:nvSpPr>
          <p:cNvPr id="81923" name="Content Placeholder 2"/>
          <p:cNvSpPr>
            <a:spLocks noGrp="1"/>
          </p:cNvSpPr>
          <p:nvPr>
            <p:ph idx="4294967295"/>
          </p:nvPr>
        </p:nvSpPr>
        <p:spPr>
          <a:xfrm>
            <a:off x="0" y="679450"/>
            <a:ext cx="9144000" cy="5713413"/>
          </a:xfrm>
        </p:spPr>
        <p:txBody>
          <a:bodyPr/>
          <a:lstStyle/>
          <a:p>
            <a:pPr algn="just">
              <a:buFont typeface="Arial" charset="0"/>
              <a:buNone/>
            </a:pPr>
            <a:r>
              <a:rPr lang="en-US" sz="2200" smtClean="0">
                <a:latin typeface="Times New Roman" pitchFamily="18" charset="0"/>
                <a:cs typeface="Times New Roman" pitchFamily="18" charset="0"/>
              </a:rPr>
              <a:t>	</a:t>
            </a:r>
          </a:p>
          <a:p>
            <a:pPr algn="just"/>
            <a:r>
              <a:rPr lang="en-US" sz="2200" smtClean="0">
                <a:latin typeface="Times New Roman" pitchFamily="18" charset="0"/>
                <a:cs typeface="Times New Roman" pitchFamily="18" charset="0"/>
              </a:rPr>
              <a:t>Solid and Liquid Waste Management (SLWM) for proposed and existing Nirmal Grams</a:t>
            </a:r>
          </a:p>
          <a:p>
            <a:pPr algn="just"/>
            <a:r>
              <a:rPr lang="en-US" sz="2200" smtClean="0">
                <a:latin typeface="Times New Roman" pitchFamily="18" charset="0"/>
                <a:cs typeface="Times New Roman" pitchFamily="18" charset="0"/>
              </a:rPr>
              <a:t>Extensive capacity building of the stake holders like Panchayati Raj Institutions (PRIs), Village Water and Sanitation Committees (VWSCs) and field functionaries for sustainable sanitation.</a:t>
            </a:r>
          </a:p>
          <a:p>
            <a:pPr algn="just"/>
            <a:r>
              <a:rPr lang="en-US" sz="2200" smtClean="0">
                <a:latin typeface="Times New Roman" pitchFamily="18" charset="0"/>
                <a:cs typeface="Times New Roman" pitchFamily="18" charset="0"/>
              </a:rPr>
              <a:t>Appropriate convergence with MNREGS with unskilled man-days and skilled man-days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612775"/>
          </a:xfrm>
        </p:spPr>
        <p:txBody>
          <a:bodyPr/>
          <a:lstStyle/>
          <a:p>
            <a:r>
              <a:rPr lang="en-US" sz="4000" smtClean="0">
                <a:latin typeface="Times New Roman" pitchFamily="18" charset="0"/>
                <a:cs typeface="Times New Roman" pitchFamily="18" charset="0"/>
              </a:rPr>
              <a:t>Objectives of NBA</a:t>
            </a:r>
          </a:p>
        </p:txBody>
      </p:sp>
      <p:sp>
        <p:nvSpPr>
          <p:cNvPr id="3" name="Content Placeholder 2"/>
          <p:cNvSpPr>
            <a:spLocks noGrp="1"/>
          </p:cNvSpPr>
          <p:nvPr>
            <p:ph idx="1"/>
          </p:nvPr>
        </p:nvSpPr>
        <p:spPr>
          <a:xfrm>
            <a:off x="0" y="612775"/>
            <a:ext cx="9144000" cy="5508625"/>
          </a:xfrm>
        </p:spPr>
        <p:txBody>
          <a:bodyPr/>
          <a:lstStyle/>
          <a:p>
            <a:pPr marL="0" indent="0" algn="just">
              <a:buFont typeface="Arial" charset="0"/>
              <a:buNone/>
            </a:pPr>
            <a:r>
              <a:rPr lang="en-US" sz="2400" smtClean="0">
                <a:latin typeface="Times New Roman" pitchFamily="18" charset="0"/>
                <a:cs typeface="Times New Roman" pitchFamily="18" charset="0"/>
              </a:rPr>
              <a:t>a)	</a:t>
            </a:r>
            <a:r>
              <a:rPr lang="en-US" sz="2200" smtClean="0">
                <a:latin typeface="Times New Roman" pitchFamily="18" charset="0"/>
                <a:cs typeface="Times New Roman" pitchFamily="18" charset="0"/>
              </a:rPr>
              <a:t>Bring about an improvement in the general quality  of life in the 	rural 	areas.</a:t>
            </a:r>
          </a:p>
          <a:p>
            <a:pPr marL="0" indent="0" algn="just">
              <a:buFont typeface="Arial" charset="0"/>
              <a:buNone/>
            </a:pPr>
            <a:r>
              <a:rPr lang="en-US" sz="2200" smtClean="0">
                <a:latin typeface="Times New Roman" pitchFamily="18" charset="0"/>
                <a:cs typeface="Times New Roman" pitchFamily="18" charset="0"/>
              </a:rPr>
              <a:t>b)	Accelerate sanitation coverage in rural areas to achieve the vision 	of Nirmal Bharat by 2022 with all gram Panchayats in the 	country attaining Nirmal status.</a:t>
            </a:r>
          </a:p>
          <a:p>
            <a:pPr marL="0" indent="0" algn="just">
              <a:buFont typeface="Arial" charset="0"/>
              <a:buNone/>
            </a:pPr>
            <a:r>
              <a:rPr lang="en-US" sz="2200" smtClean="0">
                <a:latin typeface="Times New Roman" pitchFamily="18" charset="0"/>
                <a:cs typeface="Times New Roman" pitchFamily="18" charset="0"/>
              </a:rPr>
              <a:t>c)	Motivate communities and Panchayati Raj Institutions promoting 	sustainable sanitation facilities through awareness creation and 	health 	education.</a:t>
            </a:r>
          </a:p>
          <a:p>
            <a:pPr marL="0" indent="0" algn="just">
              <a:buFont typeface="Arial" charset="0"/>
              <a:buNone/>
            </a:pPr>
            <a:r>
              <a:rPr lang="en-US" sz="2200" smtClean="0">
                <a:latin typeface="Times New Roman" pitchFamily="18" charset="0"/>
                <a:cs typeface="Times New Roman" pitchFamily="18" charset="0"/>
              </a:rPr>
              <a:t>d) 	To cover the remaining schools not covered under Sarva Shiksha 	Abhiyan (SSA) and Anganwadi Centres in the rural areas with 	proper 	sanitation facilities and undertake proactive promotion of 	hygiene education and sanitary habits among students.</a:t>
            </a:r>
          </a:p>
          <a:p>
            <a:pPr marL="0" indent="0" algn="just">
              <a:buFont typeface="Arial" charset="0"/>
              <a:buNone/>
            </a:pPr>
            <a:endParaRPr lang="en-US"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p:txBody>
          <a:bodyPr/>
          <a:lstStyle/>
          <a:p>
            <a:r>
              <a:rPr lang="en-US" smtClean="0">
                <a:latin typeface="Times New Roman" pitchFamily="18" charset="0"/>
                <a:cs typeface="Times New Roman" pitchFamily="18" charset="0"/>
              </a:rPr>
              <a:t>Objectives of NBA- Contd….</a:t>
            </a:r>
            <a:endParaRPr lang="en-IN" smtClean="0">
              <a:latin typeface="Times New Roman" pitchFamily="18" charset="0"/>
              <a:cs typeface="Times New Roman" pitchFamily="18" charset="0"/>
            </a:endParaRPr>
          </a:p>
        </p:txBody>
      </p:sp>
      <p:sp>
        <p:nvSpPr>
          <p:cNvPr id="89091" name="Rectangle 3"/>
          <p:cNvSpPr>
            <a:spLocks noGrp="1"/>
          </p:cNvSpPr>
          <p:nvPr>
            <p:ph type="body" idx="1"/>
          </p:nvPr>
        </p:nvSpPr>
        <p:spPr/>
        <p:txBody>
          <a:bodyPr/>
          <a:lstStyle/>
          <a:p>
            <a:pPr algn="just">
              <a:buFont typeface="Arial" charset="0"/>
              <a:buNone/>
            </a:pPr>
            <a:r>
              <a:rPr lang="en-US" sz="2200" smtClean="0">
                <a:latin typeface="Times New Roman" pitchFamily="18" charset="0"/>
                <a:cs typeface="Times New Roman" pitchFamily="18" charset="0"/>
              </a:rPr>
              <a:t>e)		Encourage cost effective and appropriate technologies for 	ecologically safe and sustainable sanitation.</a:t>
            </a:r>
          </a:p>
          <a:p>
            <a:pPr algn="just">
              <a:buFont typeface="Arial" charset="0"/>
              <a:buNone/>
            </a:pPr>
            <a:r>
              <a:rPr lang="en-US" sz="2200" smtClean="0">
                <a:latin typeface="Times New Roman" pitchFamily="18" charset="0"/>
                <a:cs typeface="Times New Roman" pitchFamily="18" charset="0"/>
              </a:rPr>
              <a:t>f) 		Develop community managed environmental sanitation 	systems focusing on solid &amp; liquid waste management 	for  	overall 	cleanliness in the rural areas.</a:t>
            </a:r>
          </a:p>
          <a:p>
            <a:endParaRPr lang="en-IN"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15975"/>
          </a:xfrm>
        </p:spPr>
        <p:txBody>
          <a:bodyPr/>
          <a:lstStyle/>
          <a:p>
            <a:r>
              <a:rPr lang="en-US" sz="4000" smtClean="0">
                <a:latin typeface="Times New Roman" pitchFamily="18" charset="0"/>
                <a:cs typeface="Times New Roman" pitchFamily="18" charset="0"/>
              </a:rPr>
              <a:t>Main features of NBA</a:t>
            </a:r>
          </a:p>
        </p:txBody>
      </p:sp>
      <p:sp>
        <p:nvSpPr>
          <p:cNvPr id="9219" name="Content Placeholder 2"/>
          <p:cNvSpPr>
            <a:spLocks noGrp="1"/>
          </p:cNvSpPr>
          <p:nvPr>
            <p:ph idx="1"/>
          </p:nvPr>
        </p:nvSpPr>
        <p:spPr>
          <a:xfrm>
            <a:off x="228600" y="698500"/>
            <a:ext cx="8763000" cy="5422900"/>
          </a:xfrm>
        </p:spPr>
        <p:txBody>
          <a:bodyPr/>
          <a:lstStyle/>
          <a:p>
            <a:pPr algn="just"/>
            <a:r>
              <a:rPr lang="en-US" sz="2200" smtClean="0">
                <a:latin typeface="Times New Roman" pitchFamily="18" charset="0"/>
                <a:cs typeface="Times New Roman" pitchFamily="18" charset="0"/>
              </a:rPr>
              <a:t>Annual identification of proposed Nirmal Grams for saturation in a phased mode based on defined criteria.</a:t>
            </a:r>
          </a:p>
          <a:p>
            <a:pPr algn="just"/>
            <a:r>
              <a:rPr lang="en-US" sz="2200" smtClean="0">
                <a:latin typeface="Times New Roman" pitchFamily="18" charset="0"/>
                <a:cs typeface="Times New Roman" pitchFamily="18" charset="0"/>
              </a:rPr>
              <a:t>Gram Panchayats with water availability in all habitations to be given priority.</a:t>
            </a:r>
          </a:p>
          <a:p>
            <a:pPr algn="just"/>
            <a:r>
              <a:rPr lang="en-US" sz="2200" smtClean="0">
                <a:latin typeface="Times New Roman" pitchFamily="18" charset="0"/>
                <a:cs typeface="Times New Roman" pitchFamily="18" charset="0"/>
              </a:rPr>
              <a:t>GPs marked for Nirmal Gram to be prioritized for water under National Rural Drinking Water Programme.</a:t>
            </a:r>
          </a:p>
          <a:p>
            <a:pPr algn="just"/>
            <a:r>
              <a:rPr lang="en-US" sz="2200" smtClean="0">
                <a:latin typeface="Times New Roman" pitchFamily="18" charset="0"/>
                <a:cs typeface="Times New Roman" pitchFamily="18" charset="0"/>
              </a:rPr>
              <a:t>Priority also to Nutrition Focus Districts, Japanese Encephalitis/ Acute Encephalitis Syndrome (AES) and minority concentrated Districts.</a:t>
            </a:r>
          </a:p>
          <a:p>
            <a:pPr algn="just"/>
            <a:r>
              <a:rPr lang="en-US" sz="2200" smtClean="0">
                <a:latin typeface="Times New Roman" pitchFamily="18" charset="0"/>
                <a:cs typeface="Times New Roman" pitchFamily="18" charset="0"/>
              </a:rPr>
              <a:t>Focus on Information Education Communication (IEC) as also its evaluation for improved outcomes.</a:t>
            </a:r>
          </a:p>
          <a:p>
            <a:pPr algn="just"/>
            <a:r>
              <a:rPr lang="en-US" sz="2200" smtClean="0">
                <a:latin typeface="Times New Roman" pitchFamily="18" charset="0"/>
                <a:cs typeface="Times New Roman" pitchFamily="18" charset="0"/>
              </a:rPr>
              <a:t>Provision of incentive for Individual Household Latrine (IHHL) also to identified Above Poverty Line (APL) households to cover all Scheduled Castes/Scheduled Tribes, Small and Marginal Farmers, Landless Labourers with Homestead, Physically Handicapped and Women Headed Households, and all BPLs</a:t>
            </a:r>
          </a:p>
          <a:p>
            <a:pPr algn="just"/>
            <a:endParaRPr lang="en-US" sz="2200" smtClean="0">
              <a:latin typeface="Times New Roman" pitchFamily="18" charset="0"/>
              <a:cs typeface="Times New Roman" pitchFamily="18" charset="0"/>
            </a:endParaRPr>
          </a:p>
          <a:p>
            <a:endParaRPr lang="en-US" sz="22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228600" y="244475"/>
            <a:ext cx="8763000" cy="776288"/>
          </a:xfrm>
        </p:spPr>
        <p:txBody>
          <a:bodyPr/>
          <a:lstStyle/>
          <a:p>
            <a:r>
              <a:rPr lang="en-US" sz="4000" smtClean="0">
                <a:latin typeface="Times New Roman" pitchFamily="18" charset="0"/>
                <a:cs typeface="Times New Roman" pitchFamily="18" charset="0"/>
              </a:rPr>
              <a:t>Main features of NBA- Contd…..</a:t>
            </a:r>
            <a:endParaRPr lang="en-US" sz="4000" smtClean="0"/>
          </a:p>
        </p:txBody>
      </p:sp>
      <p:sp>
        <p:nvSpPr>
          <p:cNvPr id="90115" name="Content Placeholder 2"/>
          <p:cNvSpPr>
            <a:spLocks noGrp="1"/>
          </p:cNvSpPr>
          <p:nvPr>
            <p:ph idx="4294967295"/>
          </p:nvPr>
        </p:nvSpPr>
        <p:spPr>
          <a:xfrm>
            <a:off x="228600" y="1223963"/>
            <a:ext cx="8686800" cy="4244975"/>
          </a:xfrm>
        </p:spPr>
        <p:txBody>
          <a:bodyPr/>
          <a:lstStyle/>
          <a:p>
            <a:pPr marL="0" indent="0" algn="just"/>
            <a:r>
              <a:rPr lang="en-US" sz="2200" smtClean="0">
                <a:latin typeface="Times New Roman" pitchFamily="18" charset="0"/>
                <a:cs typeface="Times New Roman" pitchFamily="18" charset="0"/>
              </a:rPr>
              <a:t>Financial incentive to eligible categories of upto Rs.10,000 for IHHLs (Addl Rs.500 for hilly and difficult areas) with convergence of NBA and Mahatma Gandhi National Rural Employment Guarantee Scheme (MGNREGS). Preference be given to meet wage component of unskilled  labour (20 unskilled and 6 skilled mandays- </a:t>
            </a:r>
            <a:r>
              <a:rPr lang="en-US" sz="2200" b="1" smtClean="0">
                <a:latin typeface="Times New Roman" pitchFamily="18" charset="0"/>
                <a:cs typeface="Times New Roman" pitchFamily="18" charset="0"/>
              </a:rPr>
              <a:t>gone</a:t>
            </a:r>
            <a:r>
              <a:rPr lang="en-US" sz="2200" smtClean="0">
                <a:latin typeface="Times New Roman" pitchFamily="18" charset="0"/>
                <a:cs typeface="Times New Roman" pitchFamily="18" charset="0"/>
              </a:rPr>
              <a:t>) .</a:t>
            </a:r>
          </a:p>
          <a:p>
            <a:pPr marL="0" indent="0" algn="just"/>
            <a:r>
              <a:rPr lang="en-US" sz="2200" smtClean="0">
                <a:latin typeface="Times New Roman" pitchFamily="18" charset="0"/>
                <a:cs typeface="Times New Roman" pitchFamily="18" charset="0"/>
              </a:rPr>
              <a:t>Solid and Liquid Waste Management (SLWM) in ‘project mode’ for each GP with financial assistance capped for a GP on number of households.</a:t>
            </a:r>
          </a:p>
          <a:p>
            <a:pPr marL="0" indent="0" algn="just"/>
            <a:r>
              <a:rPr lang="en-US" sz="2200" smtClean="0">
                <a:latin typeface="Times New Roman" pitchFamily="18" charset="0"/>
                <a:cs typeface="Times New Roman" pitchFamily="18" charset="0"/>
              </a:rPr>
              <a:t>Cap of Rs.7/12/15/20 lakh to be applicable for Gram Panchayats having up to 150/300/500/ more than 500 households on a Centre and State /GP sharing ratio of 70:30.</a:t>
            </a:r>
          </a:p>
          <a:p>
            <a:pPr marL="0" indent="0" algn="just"/>
            <a:r>
              <a:rPr lang="en-US" sz="2200" smtClean="0">
                <a:latin typeface="Times New Roman" pitchFamily="18" charset="0"/>
                <a:cs typeface="Times New Roman" pitchFamily="18" charset="0"/>
              </a:rPr>
              <a:t>Projects to be prioritized in identified GPs targeted for Nirmal status and those that have already been awarded Nirmal Gram Puraskar  (NGP).</a:t>
            </a:r>
          </a:p>
          <a:p>
            <a:pPr marL="0" indent="0"/>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idx="4294967295"/>
          </p:nvPr>
        </p:nvSpPr>
        <p:spPr/>
        <p:txBody>
          <a:bodyPr/>
          <a:lstStyle/>
          <a:p>
            <a:r>
              <a:rPr lang="en-US" smtClean="0">
                <a:latin typeface="Times New Roman" pitchFamily="18" charset="0"/>
                <a:cs typeface="Times New Roman" pitchFamily="18" charset="0"/>
              </a:rPr>
              <a:t>Main features of NBA-Contd….</a:t>
            </a:r>
            <a:endParaRPr lang="en-US" smtClean="0"/>
          </a:p>
        </p:txBody>
      </p:sp>
      <p:sp>
        <p:nvSpPr>
          <p:cNvPr id="91139" name="Content Placeholder 2"/>
          <p:cNvSpPr>
            <a:spLocks noGrp="1"/>
          </p:cNvSpPr>
          <p:nvPr>
            <p:ph idx="4294967295"/>
          </p:nvPr>
        </p:nvSpPr>
        <p:spPr/>
        <p:txBody>
          <a:bodyPr/>
          <a:lstStyle/>
          <a:p>
            <a:pPr algn="just"/>
            <a:r>
              <a:rPr lang="en-US" sz="2200" smtClean="0">
                <a:latin typeface="Times New Roman" pitchFamily="18" charset="0"/>
                <a:cs typeface="Times New Roman" pitchFamily="18" charset="0"/>
              </a:rPr>
              <a:t>Capacity Building component to be a part of IEC which is up to 15 per cent of the project outlay and 2 per cent of that to be earmarked for Capacity Building.</a:t>
            </a:r>
          </a:p>
          <a:p>
            <a:pPr algn="just"/>
            <a:r>
              <a:rPr lang="en-US" sz="2200" smtClean="0">
                <a:latin typeface="Times New Roman" pitchFamily="18" charset="0"/>
                <a:cs typeface="Times New Roman" pitchFamily="18" charset="0"/>
              </a:rPr>
              <a:t>All Schools /Anganwadis to be covered with toilet units by March 2013.</a:t>
            </a:r>
          </a:p>
          <a:p>
            <a:pPr algn="just"/>
            <a:r>
              <a:rPr lang="en-US" sz="2200" smtClean="0">
                <a:latin typeface="Times New Roman" pitchFamily="18" charset="0"/>
                <a:cs typeface="Times New Roman" pitchFamily="18" charset="0"/>
              </a:rPr>
              <a:t>Priority to construction of Anganwadi toilets in Government buildings in 200 Malnutrition high focused districts.</a:t>
            </a:r>
          </a:p>
          <a:p>
            <a:pPr algn="just"/>
            <a:r>
              <a:rPr lang="en-US" sz="2200" smtClean="0">
                <a:latin typeface="Times New Roman" pitchFamily="18" charset="0"/>
                <a:cs typeface="Times New Roman" pitchFamily="18" charset="0"/>
              </a:rPr>
              <a:t>Convergence mechanisms with line Ministries.</a:t>
            </a:r>
          </a:p>
          <a:p>
            <a:pPr algn="just"/>
            <a:r>
              <a:rPr lang="en-US" sz="2200" smtClean="0">
                <a:latin typeface="Times New Roman" pitchFamily="18" charset="0"/>
                <a:cs typeface="Times New Roman" pitchFamily="18" charset="0"/>
              </a:rPr>
              <a:t>Incentivisation for motivators including ASHAs and Anganwadi Workers.</a:t>
            </a:r>
          </a:p>
          <a:p>
            <a:pPr algn="just"/>
            <a:r>
              <a:rPr lang="en-US" sz="2200" smtClean="0">
                <a:latin typeface="Times New Roman" pitchFamily="18" charset="0"/>
                <a:cs typeface="Times New Roman" pitchFamily="18" charset="0"/>
              </a:rPr>
              <a:t>The date of implementation for the  revised  proposals  to be  with  effect  from 01-04-2012.</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z="4000" smtClean="0">
                <a:latin typeface="Times New Roman" pitchFamily="18" charset="0"/>
                <a:cs typeface="Times New Roman" pitchFamily="18" charset="0"/>
              </a:rPr>
              <a:t>Concept of Sanitation</a:t>
            </a:r>
          </a:p>
        </p:txBody>
      </p:sp>
      <p:sp>
        <p:nvSpPr>
          <p:cNvPr id="4099" name="Content Placeholder 2"/>
          <p:cNvSpPr>
            <a:spLocks noGrp="1"/>
          </p:cNvSpPr>
          <p:nvPr>
            <p:ph idx="1"/>
          </p:nvPr>
        </p:nvSpPr>
        <p:spPr>
          <a:xfrm>
            <a:off x="152400" y="1428750"/>
            <a:ext cx="8839200" cy="4040188"/>
          </a:xfrm>
        </p:spPr>
        <p:txBody>
          <a:bodyPr/>
          <a:lstStyle/>
          <a:p>
            <a:pPr marL="0" indent="0" algn="just">
              <a:lnSpc>
                <a:spcPct val="110000"/>
              </a:lnSpc>
            </a:pPr>
            <a:r>
              <a:rPr lang="en-US" sz="2200" smtClean="0">
                <a:latin typeface="Times New Roman" pitchFamily="18" charset="0"/>
                <a:cs typeface="Times New Roman" pitchFamily="18" charset="0"/>
              </a:rPr>
              <a:t> 	Earlier the concept of sanitation was limited to disposal of human 	excreta by cesspools, open </a:t>
            </a:r>
            <a:r>
              <a:rPr lang="fr-FR" sz="2200" smtClean="0">
                <a:latin typeface="Times New Roman" pitchFamily="18" charset="0"/>
                <a:cs typeface="Times New Roman" pitchFamily="18" charset="0"/>
              </a:rPr>
              <a:t>ditches, pit latrines, bucket system etc. </a:t>
            </a:r>
          </a:p>
          <a:p>
            <a:pPr marL="0" indent="0" algn="just">
              <a:lnSpc>
                <a:spcPct val="110000"/>
              </a:lnSpc>
            </a:pPr>
            <a:r>
              <a:rPr lang="fr-FR" sz="2200" smtClean="0">
                <a:latin typeface="Times New Roman" pitchFamily="18" charset="0"/>
                <a:cs typeface="Times New Roman" pitchFamily="18" charset="0"/>
              </a:rPr>
              <a:t> 	Today, it connotes a comprehensive concept which </a:t>
            </a:r>
            <a:r>
              <a:rPr lang="en-US" sz="2200" smtClean="0">
                <a:latin typeface="Times New Roman" pitchFamily="18" charset="0"/>
                <a:cs typeface="Times New Roman" pitchFamily="18" charset="0"/>
              </a:rPr>
              <a:t>includes personal 	hygiene, home sanitation, safe drinking water, garbage disposal, 	excreta disposal and waste water disposal.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0" y="-23813"/>
            <a:ext cx="9132888" cy="739776"/>
          </a:xfrm>
        </p:spPr>
        <p:txBody>
          <a:bodyPr/>
          <a:lstStyle/>
          <a:p>
            <a:pPr eaLnBrk="1" hangingPunct="1"/>
            <a:r>
              <a:rPr lang="en-US" sz="4000" smtClean="0">
                <a:solidFill>
                  <a:srgbClr val="002060"/>
                </a:solidFill>
                <a:latin typeface="Times New Roman" pitchFamily="18" charset="0"/>
              </a:rPr>
              <a:t>Summary-Main features of NBA</a:t>
            </a:r>
          </a:p>
        </p:txBody>
      </p:sp>
      <p:sp>
        <p:nvSpPr>
          <p:cNvPr id="10243" name="Content Placeholder 2"/>
          <p:cNvSpPr>
            <a:spLocks noGrp="1"/>
          </p:cNvSpPr>
          <p:nvPr>
            <p:ph idx="4294967295"/>
          </p:nvPr>
        </p:nvSpPr>
        <p:spPr>
          <a:xfrm>
            <a:off x="381000" y="1155700"/>
            <a:ext cx="8353425" cy="1219200"/>
          </a:xfrm>
        </p:spPr>
        <p:txBody>
          <a:bodyPr/>
          <a:lstStyle/>
          <a:p>
            <a:pPr algn="just" eaLnBrk="1" hangingPunct="1">
              <a:lnSpc>
                <a:spcPct val="80000"/>
              </a:lnSpc>
            </a:pPr>
            <a:r>
              <a:rPr lang="en-US" sz="2200" smtClean="0">
                <a:latin typeface="Times New Roman" pitchFamily="18" charset="0"/>
              </a:rPr>
              <a:t>Extended coverage: Financial Incentives/ Assistance to:</a:t>
            </a:r>
          </a:p>
          <a:p>
            <a:pPr algn="just" eaLnBrk="1" hangingPunct="1">
              <a:lnSpc>
                <a:spcPct val="80000"/>
              </a:lnSpc>
            </a:pPr>
            <a:endParaRPr lang="en-US" sz="2200" smtClean="0">
              <a:latin typeface="Times New Roman" pitchFamily="18" charset="0"/>
            </a:endParaRPr>
          </a:p>
          <a:p>
            <a:pPr algn="just" eaLnBrk="1" hangingPunct="1">
              <a:lnSpc>
                <a:spcPct val="80000"/>
              </a:lnSpc>
              <a:buFont typeface="Arial" charset="0"/>
              <a:buNone/>
            </a:pPr>
            <a:endParaRPr lang="en-US" sz="2200" smtClean="0">
              <a:latin typeface="Times New Roman" pitchFamily="18" charset="0"/>
            </a:endParaRPr>
          </a:p>
          <a:p>
            <a:pPr algn="just" eaLnBrk="1" hangingPunct="1">
              <a:lnSpc>
                <a:spcPct val="80000"/>
              </a:lnSpc>
              <a:buFont typeface="Arial" charset="0"/>
              <a:buNone/>
            </a:pPr>
            <a:r>
              <a:rPr lang="en-US" sz="1800" smtClean="0"/>
              <a:t>							</a:t>
            </a:r>
          </a:p>
          <a:p>
            <a:pPr algn="just" eaLnBrk="1" hangingPunct="1">
              <a:lnSpc>
                <a:spcPct val="80000"/>
              </a:lnSpc>
              <a:buFont typeface="Arial" charset="0"/>
              <a:buNone/>
            </a:pPr>
            <a:endParaRPr lang="en-US" sz="28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500" smtClean="0"/>
          </a:p>
        </p:txBody>
      </p:sp>
      <p:cxnSp>
        <p:nvCxnSpPr>
          <p:cNvPr id="4" name="Straight Connector 3"/>
          <p:cNvCxnSpPr/>
          <p:nvPr/>
        </p:nvCxnSpPr>
        <p:spPr>
          <a:xfrm>
            <a:off x="0" y="908050"/>
            <a:ext cx="9144000" cy="0"/>
          </a:xfrm>
          <a:prstGeom prst="line">
            <a:avLst/>
          </a:prstGeom>
          <a:ln/>
        </p:spPr>
        <p:style>
          <a:lnRef idx="2">
            <a:schemeClr val="accent2"/>
          </a:lnRef>
          <a:fillRef idx="0">
            <a:schemeClr val="accent2"/>
          </a:fillRef>
          <a:effectRef idx="1">
            <a:schemeClr val="accent2"/>
          </a:effectRef>
          <a:fontRef idx="minor">
            <a:schemeClr val="tx1"/>
          </a:fontRef>
        </p:style>
      </p:cxnSp>
      <p:graphicFrame>
        <p:nvGraphicFramePr>
          <p:cNvPr id="10319" name="Group 79"/>
          <p:cNvGraphicFramePr>
            <a:graphicFrameLocks noGrp="1"/>
          </p:cNvGraphicFramePr>
          <p:nvPr/>
        </p:nvGraphicFramePr>
        <p:xfrm>
          <a:off x="762000" y="2603500"/>
          <a:ext cx="7772400" cy="2927350"/>
        </p:xfrm>
        <a:graphic>
          <a:graphicData uri="http://schemas.openxmlformats.org/drawingml/2006/table">
            <a:tbl>
              <a:tblPr/>
              <a:tblGrid>
                <a:gridCol w="3303588"/>
                <a:gridCol w="4468812"/>
              </a:tblGrid>
              <a:tr h="5334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TSC</a:t>
                      </a:r>
                      <a:endParaRPr kumimoji="0" lang="en-IN" sz="2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 NBA</a:t>
                      </a:r>
                      <a:endParaRPr kumimoji="0" lang="en-IN"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1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BPL households</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8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BPL Households / APL  identified( restricted to SC/ST, SF/MF, Landless labourers with homestead, PH and women headed households).</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Motivation for APL households</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Motivation of remaining APLs</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a:xfrm>
            <a:off x="0" y="-23813"/>
            <a:ext cx="9132888" cy="739776"/>
          </a:xfrm>
        </p:spPr>
        <p:txBody>
          <a:bodyPr/>
          <a:lstStyle/>
          <a:p>
            <a:pPr eaLnBrk="1" hangingPunct="1"/>
            <a:r>
              <a:rPr lang="en-US" sz="4000" smtClean="0">
                <a:solidFill>
                  <a:srgbClr val="002060"/>
                </a:solidFill>
                <a:latin typeface="Times New Roman" pitchFamily="18" charset="0"/>
              </a:rPr>
              <a:t>Summary-</a:t>
            </a:r>
            <a:r>
              <a:rPr lang="en-US" sz="4000" smtClean="0">
                <a:solidFill>
                  <a:srgbClr val="002060"/>
                </a:solidFill>
              </a:rPr>
              <a:t>Main features of NBA</a:t>
            </a:r>
          </a:p>
        </p:txBody>
      </p:sp>
      <p:sp>
        <p:nvSpPr>
          <p:cNvPr id="83971" name="Content Placeholder 2"/>
          <p:cNvSpPr>
            <a:spLocks noGrp="1"/>
          </p:cNvSpPr>
          <p:nvPr>
            <p:ph idx="4294967295"/>
          </p:nvPr>
        </p:nvSpPr>
        <p:spPr>
          <a:xfrm>
            <a:off x="395288" y="1177925"/>
            <a:ext cx="8353425" cy="2587625"/>
          </a:xfrm>
        </p:spPr>
        <p:txBody>
          <a:bodyPr/>
          <a:lstStyle/>
          <a:p>
            <a:pPr algn="just" eaLnBrk="1" hangingPunct="1">
              <a:lnSpc>
                <a:spcPct val="80000"/>
              </a:lnSpc>
            </a:pPr>
            <a:r>
              <a:rPr lang="en-US" sz="2600" smtClean="0"/>
              <a:t>Increased financial assistance for IHHL </a:t>
            </a:r>
          </a:p>
          <a:p>
            <a:pPr algn="just" eaLnBrk="1" hangingPunct="1">
              <a:lnSpc>
                <a:spcPct val="80000"/>
              </a:lnSpc>
              <a:buFont typeface="Arial" charset="0"/>
              <a:buNone/>
            </a:pPr>
            <a:r>
              <a:rPr lang="en-US" sz="1800" smtClean="0"/>
              <a:t>							(Rs.)</a:t>
            </a:r>
          </a:p>
          <a:p>
            <a:pPr algn="just" eaLnBrk="1" hangingPunct="1">
              <a:lnSpc>
                <a:spcPct val="80000"/>
              </a:lnSpc>
              <a:buFont typeface="Arial" charset="0"/>
              <a:buNone/>
            </a:pPr>
            <a:endParaRPr lang="en-US" sz="28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2400" smtClean="0"/>
          </a:p>
          <a:p>
            <a:pPr algn="just" eaLnBrk="1" hangingPunct="1">
              <a:lnSpc>
                <a:spcPct val="80000"/>
              </a:lnSpc>
              <a:buFont typeface="Arial" charset="0"/>
              <a:buNone/>
            </a:pPr>
            <a:endParaRPr lang="en-US" sz="500" smtClean="0"/>
          </a:p>
        </p:txBody>
      </p:sp>
      <p:cxnSp>
        <p:nvCxnSpPr>
          <p:cNvPr id="4" name="Straight Connector 3"/>
          <p:cNvCxnSpPr/>
          <p:nvPr/>
        </p:nvCxnSpPr>
        <p:spPr>
          <a:xfrm>
            <a:off x="0" y="908050"/>
            <a:ext cx="9144000" cy="0"/>
          </a:xfrm>
          <a:prstGeom prst="line">
            <a:avLst/>
          </a:prstGeom>
          <a:ln/>
        </p:spPr>
        <p:style>
          <a:lnRef idx="2">
            <a:schemeClr val="accent2"/>
          </a:lnRef>
          <a:fillRef idx="0">
            <a:schemeClr val="accent2"/>
          </a:fillRef>
          <a:effectRef idx="1">
            <a:schemeClr val="accent2"/>
          </a:effectRef>
          <a:fontRef idx="minor">
            <a:schemeClr val="tx1"/>
          </a:fontRef>
        </p:style>
      </p:cxnSp>
      <p:graphicFrame>
        <p:nvGraphicFramePr>
          <p:cNvPr id="83973" name="Group 5"/>
          <p:cNvGraphicFramePr>
            <a:graphicFrameLocks noGrp="1"/>
          </p:cNvGraphicFramePr>
          <p:nvPr/>
        </p:nvGraphicFramePr>
        <p:xfrm>
          <a:off x="1981200" y="2070100"/>
          <a:ext cx="4510088" cy="3398838"/>
        </p:xfrm>
        <a:graphic>
          <a:graphicData uri="http://schemas.openxmlformats.org/drawingml/2006/table">
            <a:tbl>
              <a:tblPr/>
              <a:tblGrid>
                <a:gridCol w="1555750"/>
                <a:gridCol w="1450975"/>
                <a:gridCol w="1503363"/>
              </a:tblGrid>
              <a:tr h="38576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IN" sz="2000" b="1" i="0" u="none" strike="noStrike" cap="none" normalizeH="0" baseline="0" smtClean="0">
                        <a:ln>
                          <a:noFill/>
                        </a:ln>
                        <a:solidFill>
                          <a:schemeClr val="tx1"/>
                        </a:solidFill>
                        <a:effectLst/>
                        <a:latin typeface="Calibri" pitchFamily="34" charset="0"/>
                        <a:cs typeface="Arial" charset="0"/>
                      </a:endParaRP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IN" sz="2000" b="1" i="0" u="none" strike="noStrike" cap="none" normalizeH="0" baseline="0" smtClean="0">
                        <a:ln>
                          <a:noFill/>
                        </a:ln>
                        <a:solidFill>
                          <a:schemeClr val="tx1"/>
                        </a:solidFill>
                        <a:effectLst/>
                        <a:latin typeface="Calibri" pitchFamily="34" charset="0"/>
                        <a:cs typeface="Arial" charset="0"/>
                      </a:endParaRP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IN" sz="2000" b="1" i="0" u="none" strike="noStrike" cap="none" normalizeH="0" baseline="0" smtClean="0">
                        <a:ln>
                          <a:noFill/>
                        </a:ln>
                        <a:solidFill>
                          <a:schemeClr val="tx1"/>
                        </a:solidFill>
                        <a:effectLst/>
                        <a:latin typeface="Calibri" pitchFamily="34" charset="0"/>
                        <a:cs typeface="Arial" charset="0"/>
                      </a:endParaRP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Share</a:t>
                      </a: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TSC</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NBA</a:t>
                      </a: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Centre</a:t>
                      </a: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2200</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3200</a:t>
                      </a: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State</a:t>
                      </a: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1000</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1400</a:t>
                      </a: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Benf.</a:t>
                      </a: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300</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900</a:t>
                      </a: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MGNREGS</a:t>
                      </a:r>
                    </a:p>
                  </a:txBody>
                  <a:tcPr marL="54000" marR="54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0" i="0" u="none" strike="noStrike" cap="none" normalizeH="0" baseline="0" smtClean="0">
                          <a:ln>
                            <a:noFill/>
                          </a:ln>
                          <a:solidFill>
                            <a:schemeClr val="tx1"/>
                          </a:solidFill>
                          <a:effectLst/>
                          <a:latin typeface="Calibri" pitchFamily="34" charset="0"/>
                          <a:cs typeface="Arial" charset="0"/>
                        </a:rPr>
                        <a:t>*4500</a:t>
                      </a:r>
                    </a:p>
                  </a:txBody>
                  <a:tcPr marL="54000" marR="54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Total</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3500</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10000</a:t>
                      </a:r>
                    </a:p>
                  </a:txBody>
                  <a:tcPr marL="54000" marR="54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grid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en-IN" sz="2000" b="1" i="0" u="none" strike="noStrike" cap="none" normalizeH="0" baseline="0" smtClean="0">
                          <a:ln>
                            <a:noFill/>
                          </a:ln>
                          <a:solidFill>
                            <a:schemeClr val="tx1"/>
                          </a:solidFill>
                          <a:effectLst/>
                          <a:latin typeface="Calibri" pitchFamily="34" charset="0"/>
                          <a:cs typeface="Arial" charset="0"/>
                        </a:rPr>
                        <a:t>*</a:t>
                      </a:r>
                      <a:r>
                        <a:rPr kumimoji="0" lang="en-IN" sz="1400" b="1" i="0" u="none" strike="noStrike" cap="none" normalizeH="0" baseline="0" smtClean="0">
                          <a:ln>
                            <a:noFill/>
                          </a:ln>
                          <a:solidFill>
                            <a:schemeClr val="tx1"/>
                          </a:solidFill>
                          <a:effectLst/>
                          <a:latin typeface="Calibri" pitchFamily="34" charset="0"/>
                          <a:cs typeface="Arial" charset="0"/>
                        </a:rPr>
                        <a:t> </a:t>
                      </a:r>
                      <a:r>
                        <a:rPr kumimoji="0" lang="en-IN" sz="2000" b="0" i="0" u="none" strike="noStrike" cap="none" normalizeH="0" baseline="0" smtClean="0">
                          <a:ln>
                            <a:noFill/>
                          </a:ln>
                          <a:solidFill>
                            <a:schemeClr val="tx1"/>
                          </a:solidFill>
                          <a:effectLst/>
                          <a:latin typeface="Calibri" pitchFamily="34" charset="0"/>
                          <a:cs typeface="Arial" charset="0"/>
                        </a:rPr>
                        <a:t>Maximum on labour component</a:t>
                      </a:r>
                    </a:p>
                  </a:txBody>
                  <a:tcPr marL="54000" marR="54000" marT="36000" marB="36000"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IN"/>
                    </a:p>
                  </a:txBody>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6513" y="200025"/>
            <a:ext cx="9132888" cy="739775"/>
          </a:xfrm>
        </p:spPr>
        <p:txBody>
          <a:bodyPr/>
          <a:lstStyle/>
          <a:p>
            <a:pPr eaLnBrk="1" hangingPunct="1">
              <a:lnSpc>
                <a:spcPct val="70000"/>
              </a:lnSpc>
            </a:pPr>
            <a:r>
              <a:rPr lang="en-US" sz="4000" smtClean="0">
                <a:solidFill>
                  <a:srgbClr val="002060"/>
                </a:solidFill>
                <a:latin typeface="Times New Roman" pitchFamily="18" charset="0"/>
              </a:rPr>
              <a:t>Summary-</a:t>
            </a:r>
            <a:r>
              <a:rPr lang="en-US" sz="4000" smtClean="0">
                <a:solidFill>
                  <a:srgbClr val="002060"/>
                </a:solidFill>
              </a:rPr>
              <a:t>Main features of NBA  </a:t>
            </a:r>
            <a:br>
              <a:rPr lang="en-US" sz="4000" smtClean="0">
                <a:solidFill>
                  <a:srgbClr val="002060"/>
                </a:solidFill>
              </a:rPr>
            </a:br>
            <a:r>
              <a:rPr lang="en-US" sz="4000" smtClean="0">
                <a:solidFill>
                  <a:srgbClr val="002060"/>
                </a:solidFill>
              </a:rPr>
              <a:t>						</a:t>
            </a:r>
            <a:r>
              <a:rPr lang="en-US" sz="1200" smtClean="0">
                <a:solidFill>
                  <a:srgbClr val="002060"/>
                </a:solidFill>
              </a:rPr>
              <a:t>	</a:t>
            </a:r>
            <a:r>
              <a:rPr lang="en-US" sz="1200" b="1" smtClean="0">
                <a:solidFill>
                  <a:srgbClr val="002060"/>
                </a:solidFill>
              </a:rPr>
              <a:t>	</a:t>
            </a:r>
            <a:r>
              <a:rPr lang="en-US" sz="3200" b="1" smtClean="0">
                <a:solidFill>
                  <a:srgbClr val="002060"/>
                </a:solidFill>
              </a:rPr>
              <a:t>(Contd…)</a:t>
            </a:r>
          </a:p>
        </p:txBody>
      </p:sp>
      <p:sp>
        <p:nvSpPr>
          <p:cNvPr id="11267" name="Content Placeholder 2"/>
          <p:cNvSpPr>
            <a:spLocks noGrp="1"/>
          </p:cNvSpPr>
          <p:nvPr>
            <p:ph idx="4294967295"/>
          </p:nvPr>
        </p:nvSpPr>
        <p:spPr>
          <a:xfrm>
            <a:off x="395288" y="1454150"/>
            <a:ext cx="8353425" cy="1530350"/>
          </a:xfrm>
        </p:spPr>
        <p:txBody>
          <a:bodyPr/>
          <a:lstStyle/>
          <a:p>
            <a:pPr algn="just" eaLnBrk="1" hangingPunct="1">
              <a:lnSpc>
                <a:spcPct val="80000"/>
              </a:lnSpc>
              <a:buFont typeface="Arial" charset="0"/>
              <a:buNone/>
            </a:pPr>
            <a:endParaRPr lang="en-US" sz="500" smtClean="0"/>
          </a:p>
          <a:p>
            <a:pPr algn="just" eaLnBrk="1" hangingPunct="1">
              <a:lnSpc>
                <a:spcPct val="80000"/>
              </a:lnSpc>
            </a:pPr>
            <a:r>
              <a:rPr lang="en-US" sz="2600" smtClean="0"/>
              <a:t>Convergence with MGNREGS for construction of IHHLs/School &amp; Anganwadi Toilets &amp; SLWM</a:t>
            </a:r>
          </a:p>
          <a:p>
            <a:pPr algn="just" eaLnBrk="1" hangingPunct="1">
              <a:lnSpc>
                <a:spcPct val="80000"/>
              </a:lnSpc>
            </a:pPr>
            <a:r>
              <a:rPr lang="en-US" sz="2600" smtClean="0"/>
              <a:t>SLWM- Project based funding under NBA </a:t>
            </a:r>
          </a:p>
          <a:p>
            <a:pPr algn="just" eaLnBrk="1" hangingPunct="1">
              <a:lnSpc>
                <a:spcPct val="80000"/>
              </a:lnSpc>
              <a:buFont typeface="Arial" charset="0"/>
              <a:buNone/>
            </a:pPr>
            <a:r>
              <a:rPr lang="en-US" sz="2600" smtClean="0"/>
              <a:t>							</a:t>
            </a:r>
            <a:endParaRPr lang="en-US" sz="2000" smtClean="0"/>
          </a:p>
        </p:txBody>
      </p:sp>
      <p:cxnSp>
        <p:nvCxnSpPr>
          <p:cNvPr id="4" name="Straight Connector 3"/>
          <p:cNvCxnSpPr/>
          <p:nvPr/>
        </p:nvCxnSpPr>
        <p:spPr>
          <a:xfrm>
            <a:off x="0" y="1052513"/>
            <a:ext cx="9144000" cy="0"/>
          </a:xfrm>
          <a:prstGeom prst="line">
            <a:avLst/>
          </a:prstGeom>
          <a:ln/>
        </p:spPr>
        <p:style>
          <a:lnRef idx="2">
            <a:schemeClr val="accent2"/>
          </a:lnRef>
          <a:fillRef idx="0">
            <a:schemeClr val="accent2"/>
          </a:fillRef>
          <a:effectRef idx="1">
            <a:schemeClr val="accent2"/>
          </a:effectRef>
          <a:fontRef idx="minor">
            <a:schemeClr val="tx1"/>
          </a:fontRef>
        </p:style>
      </p:cxnSp>
      <p:graphicFrame>
        <p:nvGraphicFramePr>
          <p:cNvPr id="11312" name="Group 48"/>
          <p:cNvGraphicFramePr>
            <a:graphicFrameLocks noGrp="1"/>
          </p:cNvGraphicFramePr>
          <p:nvPr/>
        </p:nvGraphicFramePr>
        <p:xfrm>
          <a:off x="2627313" y="2984500"/>
          <a:ext cx="4383087" cy="2911475"/>
        </p:xfrm>
        <a:graphic>
          <a:graphicData uri="http://schemas.openxmlformats.org/drawingml/2006/table">
            <a:tbl>
              <a:tblPr/>
              <a:tblGrid>
                <a:gridCol w="1609725"/>
                <a:gridCol w="2773362"/>
              </a:tblGrid>
              <a:tr h="51435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Calibri" pitchFamily="34" charset="0"/>
                          <a:cs typeface="Arial" charset="0"/>
                        </a:rPr>
                        <a:t> </a:t>
                      </a:r>
                      <a:endParaRPr kumimoji="0" lang="en-IN" sz="2400" b="1" i="0" u="none" strike="noStrike" cap="none" normalizeH="0" baseline="0" smtClean="0">
                        <a:ln>
                          <a:noFill/>
                        </a:ln>
                        <a:solidFill>
                          <a:schemeClr val="tx1"/>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Calibri" pitchFamily="34" charset="0"/>
                          <a:cs typeface="Arial" charset="0"/>
                        </a:rPr>
                        <a:t>Rs.in Lakh</a:t>
                      </a:r>
                      <a:endParaRPr kumimoji="0" lang="en-IN" sz="24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1" i="0" u="none" strike="noStrike" cap="none" normalizeH="0" baseline="0" smtClean="0">
                          <a:ln>
                            <a:noFill/>
                          </a:ln>
                          <a:solidFill>
                            <a:schemeClr val="tx1"/>
                          </a:solidFill>
                          <a:effectLst/>
                          <a:latin typeface="Calibri" pitchFamily="34" charset="0"/>
                          <a:cs typeface="Arial" charset="0"/>
                        </a:rPr>
                        <a:t>No. of H.H.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1" i="0" u="none" strike="noStrike" cap="none" normalizeH="0" baseline="0" smtClean="0">
                          <a:ln>
                            <a:noFill/>
                          </a:ln>
                          <a:solidFill>
                            <a:schemeClr val="tx1"/>
                          </a:solidFill>
                          <a:effectLst/>
                          <a:latin typeface="Calibri" pitchFamily="34" charset="0"/>
                          <a:cs typeface="Arial" charset="0"/>
                        </a:rPr>
                        <a:t>Project Funding Cap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150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300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&gt;500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IN" sz="2400" b="0" i="0" u="none" strike="noStrike" cap="none" normalizeH="0" baseline="0" smtClean="0">
                          <a:ln>
                            <a:noFill/>
                          </a:ln>
                          <a:solidFill>
                            <a:schemeClr val="tx1"/>
                          </a:solidFill>
                          <a:effectLst/>
                          <a:latin typeface="Calibri" pitchFamily="34" charset="0"/>
                          <a:cs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679450"/>
          </a:xfrm>
        </p:spPr>
        <p:txBody>
          <a:bodyPr/>
          <a:lstStyle/>
          <a:p>
            <a:r>
              <a:rPr lang="en-US" sz="4000" smtClean="0">
                <a:latin typeface="Times New Roman" pitchFamily="18" charset="0"/>
                <a:cs typeface="Times New Roman" pitchFamily="18" charset="0"/>
              </a:rPr>
              <a:t>Strategy</a:t>
            </a:r>
          </a:p>
        </p:txBody>
      </p:sp>
      <p:sp>
        <p:nvSpPr>
          <p:cNvPr id="14339" name="Content Placeholder 2"/>
          <p:cNvSpPr>
            <a:spLocks noGrp="1"/>
          </p:cNvSpPr>
          <p:nvPr>
            <p:ph idx="1"/>
          </p:nvPr>
        </p:nvSpPr>
        <p:spPr>
          <a:xfrm>
            <a:off x="152400" y="747713"/>
            <a:ext cx="8991600" cy="5373687"/>
          </a:xfrm>
        </p:spPr>
        <p:txBody>
          <a:bodyPr/>
          <a:lstStyle/>
          <a:p>
            <a:pPr algn="just"/>
            <a:r>
              <a:rPr lang="en-US" sz="2200" smtClean="0">
                <a:latin typeface="Times New Roman" pitchFamily="18" charset="0"/>
                <a:cs typeface="Times New Roman" pitchFamily="18" charset="0"/>
              </a:rPr>
              <a:t>The strategy is to transform rural India into ‘Nirmal Bharat’ by adopting the 'community led' and 'people centered' strategies and community saturation approach. A "demand driven approach" is to be continued with emphasis on awareness creation and demand generation for sanitary facilities in houses, schools and for cleaner environment.</a:t>
            </a:r>
          </a:p>
          <a:p>
            <a:pPr algn="just"/>
            <a:r>
              <a:rPr lang="en-US" sz="2200" smtClean="0">
                <a:latin typeface="Times New Roman" pitchFamily="18" charset="0"/>
                <a:cs typeface="Times New Roman" pitchFamily="18" charset="0"/>
              </a:rPr>
              <a:t>Alternate delivery mechanisms would be adopted to meet the community needs.</a:t>
            </a:r>
          </a:p>
          <a:p>
            <a:pPr algn="just"/>
            <a:r>
              <a:rPr lang="en-US" sz="2200" smtClean="0">
                <a:latin typeface="Times New Roman" pitchFamily="18" charset="0"/>
                <a:cs typeface="Times New Roman" pitchFamily="18" charset="0"/>
              </a:rPr>
              <a:t>The provision of incentives for individual household latrine units to the poorest of the poor households has been widened to cover the other needy households too so as to attain community outcomes.</a:t>
            </a:r>
          </a:p>
          <a:p>
            <a:pPr algn="just"/>
            <a:r>
              <a:rPr lang="en-US" sz="2200" smtClean="0">
                <a:latin typeface="Times New Roman" pitchFamily="18" charset="0"/>
                <a:cs typeface="Times New Roman" pitchFamily="18" charset="0"/>
              </a:rPr>
              <a:t>Availability of water in the Gram Panchayat shall be an important factor for sustaining sanitation facilities created.</a:t>
            </a:r>
          </a:p>
          <a:p>
            <a:pPr algn="just"/>
            <a:r>
              <a:rPr lang="en-US" sz="2200" smtClean="0">
                <a:latin typeface="Times New Roman" pitchFamily="18" charset="0"/>
                <a:cs typeface="Times New Roman" pitchFamily="18" charset="0"/>
              </a:rPr>
              <a:t>Rural school sanitation remains a major component and an entry point for wider acceptance of sanitation by the rural people.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latin typeface="Times New Roman" pitchFamily="18" charset="0"/>
                <a:cs typeface="Times New Roman" pitchFamily="18" charset="0"/>
              </a:rPr>
              <a:t>Strategy</a:t>
            </a:r>
            <a:endParaRPr lang="en-US" smtClean="0"/>
          </a:p>
        </p:txBody>
      </p:sp>
      <p:sp>
        <p:nvSpPr>
          <p:cNvPr id="15363" name="Content Placeholder 2"/>
          <p:cNvSpPr>
            <a:spLocks noGrp="1"/>
          </p:cNvSpPr>
          <p:nvPr>
            <p:ph idx="1"/>
          </p:nvPr>
        </p:nvSpPr>
        <p:spPr>
          <a:xfrm>
            <a:off x="228600" y="1155700"/>
            <a:ext cx="8686800" cy="4313238"/>
          </a:xfrm>
        </p:spPr>
        <p:txBody>
          <a:bodyPr/>
          <a:lstStyle/>
          <a:p>
            <a:pPr algn="just"/>
            <a:r>
              <a:rPr lang="en-US" sz="2200" smtClean="0">
                <a:latin typeface="Times New Roman" pitchFamily="18" charset="0"/>
                <a:cs typeface="Times New Roman" pitchFamily="18" charset="0"/>
              </a:rPr>
              <a:t>Wider technology options are being provided to meet the customer preferences and location- specific needs.</a:t>
            </a:r>
          </a:p>
          <a:p>
            <a:pPr algn="just"/>
            <a:r>
              <a:rPr lang="en-US" sz="2200" smtClean="0">
                <a:latin typeface="Times New Roman" pitchFamily="18" charset="0"/>
                <a:cs typeface="Times New Roman" pitchFamily="18" charset="0"/>
              </a:rPr>
              <a:t>Intensive IEC Campaign is the corner stone of the programme involving Panchayati Raj Institutions, Co-operatives, ASHA, Anganwadi workers, Women Groups, Self Help Groups, NGOs etc.</a:t>
            </a:r>
          </a:p>
          <a:p>
            <a:pPr algn="just"/>
            <a:r>
              <a:rPr lang="en-US" sz="2200" smtClean="0">
                <a:latin typeface="Times New Roman" pitchFamily="18" charset="0"/>
                <a:cs typeface="Times New Roman" pitchFamily="18" charset="0"/>
              </a:rPr>
              <a:t>A roadmap for engagement of corporate houses is being introduced.</a:t>
            </a:r>
          </a:p>
          <a:p>
            <a:pPr algn="just"/>
            <a:r>
              <a:rPr lang="en-US" sz="2200" smtClean="0">
                <a:latin typeface="Times New Roman" pitchFamily="18" charset="0"/>
                <a:cs typeface="Times New Roman" pitchFamily="18" charset="0"/>
              </a:rPr>
              <a:t>More transparent system involving social audit and active people’s participation in the implementation process of NBA is being introduced.</a:t>
            </a:r>
          </a:p>
          <a:p>
            <a:pPr algn="just"/>
            <a:r>
              <a:rPr lang="en-US" sz="2200" smtClean="0">
                <a:latin typeface="Times New Roman" pitchFamily="18" charset="0"/>
                <a:cs typeface="Times New Roman" pitchFamily="18" charset="0"/>
              </a:rPr>
              <a:t>Convergence with MNREGS shall also be important to facilitate the rural households with fund availability for creating their own sanitation facilities.</a:t>
            </a:r>
          </a:p>
          <a:p>
            <a:pPr>
              <a:buFont typeface="Arial" charset="0"/>
              <a:buNone/>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44475"/>
            <a:ext cx="8229600" cy="639763"/>
          </a:xfrm>
        </p:spPr>
        <p:txBody>
          <a:bodyPr/>
          <a:lstStyle/>
          <a:p>
            <a:r>
              <a:rPr lang="en-US" sz="4000" smtClean="0">
                <a:latin typeface="Times New Roman" pitchFamily="18" charset="0"/>
                <a:cs typeface="Times New Roman" pitchFamily="18" charset="0"/>
              </a:rPr>
              <a:t>Components of NBA</a:t>
            </a:r>
          </a:p>
        </p:txBody>
      </p:sp>
      <p:graphicFrame>
        <p:nvGraphicFramePr>
          <p:cNvPr id="16489" name="Group 105"/>
          <p:cNvGraphicFramePr>
            <a:graphicFrameLocks noGrp="1"/>
          </p:cNvGraphicFramePr>
          <p:nvPr>
            <p:ph idx="1"/>
          </p:nvPr>
        </p:nvGraphicFramePr>
        <p:xfrm>
          <a:off x="152400" y="952500"/>
          <a:ext cx="8991600" cy="5386388"/>
        </p:xfrm>
        <a:graphic>
          <a:graphicData uri="http://schemas.openxmlformats.org/drawingml/2006/table">
            <a:tbl>
              <a:tblPr/>
              <a:tblGrid>
                <a:gridCol w="831850"/>
                <a:gridCol w="2733675"/>
                <a:gridCol w="1627188"/>
                <a:gridCol w="1284287"/>
                <a:gridCol w="1219200"/>
                <a:gridCol w="12954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Sl.No.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Component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Unit Cost (Rs.)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Share (Rs.)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IN"/>
                    </a:p>
                  </a:txBody>
                  <a:tcPr/>
                </a:tc>
                <a:tc hMerge="1">
                  <a:txBody>
                    <a:bodyPr/>
                    <a:lstStyle/>
                    <a:p>
                      <a:endParaRPr lang="en-IN"/>
                    </a:p>
                  </a:txBody>
                  <a:tcPr/>
                </a:tc>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Centre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State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Benef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0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a)IHHL(BPL)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3200 (58)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1400 (25)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900 (17)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69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b)IHHL(Id. APL i.e SCs/SF/MF/LL H, PH,WHH)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3200(58)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1400(25)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900(17)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8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c)IHHL( Others)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CSCs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120000(60)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60000(30)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5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School toilets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24500(70)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10500(30)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27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Anganwadi toilets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8000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5600(700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2400(30)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15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RSMs/PCs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280000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70000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RF to SHGs etc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1600(800)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400(20)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25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IEC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Admn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SLWM (Actual)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7/12/15/20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61950">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 Upto Rs.4500 from MGNREGS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 y="0"/>
            <a:ext cx="8763000" cy="884238"/>
          </a:xfrm>
        </p:spPr>
        <p:txBody>
          <a:bodyPr/>
          <a:lstStyle/>
          <a:p>
            <a:r>
              <a:rPr lang="en-US" sz="4000" smtClean="0">
                <a:latin typeface="Times New Roman" pitchFamily="18" charset="0"/>
                <a:cs typeface="Times New Roman" pitchFamily="18" charset="0"/>
              </a:rPr>
              <a:t>Convergence NBA-MGNREGS</a:t>
            </a:r>
            <a:endParaRPr lang="en-US" sz="4000" smtClean="0"/>
          </a:p>
        </p:txBody>
      </p:sp>
      <p:sp>
        <p:nvSpPr>
          <p:cNvPr id="3" name="Content Placeholder 2"/>
          <p:cNvSpPr>
            <a:spLocks noGrp="1"/>
          </p:cNvSpPr>
          <p:nvPr>
            <p:ph idx="1"/>
          </p:nvPr>
        </p:nvSpPr>
        <p:spPr>
          <a:xfrm>
            <a:off x="152400" y="747713"/>
            <a:ext cx="8763000" cy="4721225"/>
          </a:xfrm>
        </p:spPr>
        <p:txBody>
          <a:bodyPr/>
          <a:lstStyle/>
          <a:p>
            <a:pPr marL="0" indent="0" algn="just">
              <a:buFont typeface="Arial" charset="0"/>
              <a:buNone/>
            </a:pPr>
            <a:r>
              <a:rPr lang="en-US" sz="2200" smtClean="0">
                <a:latin typeface="Times New Roman" pitchFamily="18" charset="0"/>
                <a:cs typeface="Times New Roman" pitchFamily="18" charset="0"/>
              </a:rPr>
              <a:t>MoRD , GoI had vide notification dated 30 September, 2011, expanded the scope of works under Schedule-1 Para-1(ix) to include Access to Sanitation facilities and issued operational guidelines for these  works have been revised as under : </a:t>
            </a:r>
          </a:p>
          <a:p>
            <a:pPr marL="0" indent="0" algn="just">
              <a:buFont typeface="Arial" charset="0"/>
              <a:buNone/>
            </a:pPr>
            <a:r>
              <a:rPr lang="en-US" sz="2200" b="1" smtClean="0">
                <a:latin typeface="Times New Roman" pitchFamily="18" charset="0"/>
                <a:cs typeface="Times New Roman" pitchFamily="18" charset="0"/>
              </a:rPr>
              <a:t>Objectives of Convergence:</a:t>
            </a:r>
          </a:p>
          <a:p>
            <a:pPr marL="0" indent="0" algn="just">
              <a:buFont typeface="Arial" charset="0"/>
              <a:buAutoNum type="alphaLcParenR"/>
            </a:pPr>
            <a:endParaRPr lang="en-US" sz="2200" smtClean="0">
              <a:latin typeface="Times New Roman" pitchFamily="18" charset="0"/>
              <a:cs typeface="Times New Roman" pitchFamily="18" charset="0"/>
            </a:endParaRPr>
          </a:p>
          <a:p>
            <a:pPr marL="0" indent="0" algn="just">
              <a:buFont typeface="Arial" charset="0"/>
              <a:buAutoNum type="alphaLcParenR"/>
            </a:pPr>
            <a:r>
              <a:rPr lang="en-US" sz="2200" smtClean="0">
                <a:latin typeface="Times New Roman" pitchFamily="18" charset="0"/>
                <a:cs typeface="Times New Roman" pitchFamily="18" charset="0"/>
              </a:rPr>
              <a:t> 	Improve the quality of life of the rural people and thereby 	strengthen the base of the livelihood</a:t>
            </a:r>
          </a:p>
          <a:p>
            <a:pPr marL="0" indent="0" algn="just">
              <a:buFont typeface="Arial" charset="0"/>
              <a:buAutoNum type="alphaLcParenR"/>
            </a:pPr>
            <a:r>
              <a:rPr lang="en-US" sz="2200" smtClean="0">
                <a:latin typeface="Times New Roman" pitchFamily="18" charset="0"/>
                <a:cs typeface="Times New Roman" pitchFamily="18" charset="0"/>
              </a:rPr>
              <a:t> 	To create durable assets in rural areas and improve the 	infrastructure at village level</a:t>
            </a:r>
          </a:p>
          <a:p>
            <a:pPr marL="0" indent="0" algn="just">
              <a:buFont typeface="Arial" charset="0"/>
              <a:buAutoNum type="alphaLcParenR"/>
            </a:pPr>
            <a:r>
              <a:rPr lang="en-US" sz="2200" smtClean="0">
                <a:latin typeface="Times New Roman" pitchFamily="18" charset="0"/>
                <a:cs typeface="Times New Roman" pitchFamily="18" charset="0"/>
              </a:rPr>
              <a:t> 	Accelerate sanitation coverage rural areas by providing privacy and 	dignity to women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41300"/>
            <a:ext cx="9144000" cy="1020763"/>
          </a:xfrm>
        </p:spPr>
        <p:txBody>
          <a:bodyPr/>
          <a:lstStyle/>
          <a:p>
            <a:r>
              <a:rPr lang="en-US" sz="4000" smtClean="0">
                <a:latin typeface="Times New Roman" pitchFamily="18" charset="0"/>
                <a:cs typeface="Times New Roman" pitchFamily="18" charset="0"/>
              </a:rPr>
              <a:t>Areas of convergence NBA-MGNREGS</a:t>
            </a:r>
            <a:endParaRPr lang="en-US" sz="4000" smtClean="0"/>
          </a:p>
        </p:txBody>
      </p:sp>
      <p:sp>
        <p:nvSpPr>
          <p:cNvPr id="18435" name="Content Placeholder 2"/>
          <p:cNvSpPr>
            <a:spLocks noGrp="1"/>
          </p:cNvSpPr>
          <p:nvPr>
            <p:ph idx="1"/>
          </p:nvPr>
        </p:nvSpPr>
        <p:spPr>
          <a:xfrm>
            <a:off x="457200" y="1460500"/>
            <a:ext cx="8229600" cy="4040188"/>
          </a:xfrm>
        </p:spPr>
        <p:txBody>
          <a:bodyPr/>
          <a:lstStyle/>
          <a:p>
            <a:pPr algn="just">
              <a:buFont typeface="Arial" charset="0"/>
              <a:buNone/>
            </a:pPr>
            <a:r>
              <a:rPr lang="en-US" sz="2200" i="1" smtClean="0">
                <a:latin typeface="Times New Roman" pitchFamily="18" charset="0"/>
                <a:cs typeface="Times New Roman" pitchFamily="18" charset="0"/>
              </a:rPr>
              <a:t>a)	Construction of Individual Household Latrines (IHHL) as per instructions/ guidelines of </a:t>
            </a:r>
            <a:r>
              <a:rPr lang="en-US" sz="2200" smtClean="0">
                <a:latin typeface="Times New Roman" pitchFamily="18" charset="0"/>
                <a:cs typeface="Times New Roman" pitchFamily="18" charset="0"/>
              </a:rPr>
              <a:t>“Nirmal Bharat Abhiyan” administered by Ministry of Drinking Water and Sanitation (MoDWS). Assistance from MGNREGA for IHHL will however, be limited to provisions in Para 7 below.</a:t>
            </a:r>
          </a:p>
          <a:p>
            <a:pPr algn="just">
              <a:buFont typeface="Arial" charset="0"/>
              <a:buNone/>
            </a:pPr>
            <a:r>
              <a:rPr lang="en-US" sz="2200" smtClean="0">
                <a:latin typeface="Times New Roman" pitchFamily="18" charset="0"/>
                <a:cs typeface="Times New Roman" pitchFamily="18" charset="0"/>
              </a:rPr>
              <a:t>b) Construction of Anganwadi Toilet unit and School Toilet Unit as Institutional Projects.</a:t>
            </a:r>
          </a:p>
          <a:p>
            <a:pPr algn="just">
              <a:buFont typeface="Arial" charset="0"/>
              <a:buNone/>
            </a:pPr>
            <a:r>
              <a:rPr lang="en-US" sz="2200" smtClean="0">
                <a:latin typeface="Times New Roman" pitchFamily="18" charset="0"/>
                <a:cs typeface="Times New Roman" pitchFamily="18" charset="0"/>
              </a:rPr>
              <a:t>c) Solid and Liquid Waste Management (SLWM) works in proposed or completed Nirmal Grams.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244475"/>
            <a:ext cx="8382000" cy="1020763"/>
          </a:xfrm>
        </p:spPr>
        <p:txBody>
          <a:bodyPr/>
          <a:lstStyle/>
          <a:p>
            <a:r>
              <a:rPr lang="en-US" sz="4000" smtClean="0">
                <a:latin typeface="Times New Roman" pitchFamily="18" charset="0"/>
                <a:cs typeface="Times New Roman" pitchFamily="18" charset="0"/>
              </a:rPr>
              <a:t>Convergence NBA-MGNREGS: Para-7</a:t>
            </a:r>
          </a:p>
        </p:txBody>
      </p:sp>
      <p:sp>
        <p:nvSpPr>
          <p:cNvPr id="19459" name="Content Placeholder 2"/>
          <p:cNvSpPr>
            <a:spLocks noGrp="1"/>
          </p:cNvSpPr>
          <p:nvPr>
            <p:ph idx="1"/>
          </p:nvPr>
        </p:nvSpPr>
        <p:spPr>
          <a:xfrm>
            <a:off x="0" y="1020763"/>
            <a:ext cx="9144000" cy="5100637"/>
          </a:xfrm>
        </p:spPr>
        <p:txBody>
          <a:bodyPr/>
          <a:lstStyle/>
          <a:p>
            <a:pPr algn="just">
              <a:buFont typeface="Arial" charset="0"/>
              <a:buNone/>
            </a:pPr>
            <a:r>
              <a:rPr lang="en-IN" sz="2200" smtClean="0">
                <a:latin typeface="Times New Roman" pitchFamily="18" charset="0"/>
                <a:cs typeface="Times New Roman" pitchFamily="18" charset="0"/>
              </a:rPr>
              <a:t>7.1For construction of sanitation facilities, the expenditure on following activities will be met from MGNREGS as per MGNREGA process:</a:t>
            </a:r>
          </a:p>
          <a:p>
            <a:pPr algn="just">
              <a:buFont typeface="Arial" charset="0"/>
              <a:buNone/>
            </a:pPr>
            <a:r>
              <a:rPr lang="en-IN" sz="2200" smtClean="0">
                <a:latin typeface="Times New Roman" pitchFamily="18" charset="0"/>
                <a:cs typeface="Times New Roman" pitchFamily="18" charset="0"/>
              </a:rPr>
              <a:t>a)  Upto Rs.4500/= per IHHL from MGNREGS. Preference should be given for meeting the wage component of unskilled labour from this. After providing for maximum possible amount under this component, the remaining portion for skilled/semi skilled labour, the remuneration of mates and material as required. Whenever material is procured under MGNREGA component, it shall be done by the Gram Panchayat following the guidelines governing procurement.  </a:t>
            </a:r>
          </a:p>
          <a:p>
            <a:pPr algn="just">
              <a:buFont typeface="Arial" charset="0"/>
              <a:buNone/>
            </a:pPr>
            <a:r>
              <a:rPr lang="en-US" sz="2200" smtClean="0">
                <a:latin typeface="Times New Roman" pitchFamily="18" charset="0"/>
                <a:cs typeface="Times New Roman" pitchFamily="18" charset="0"/>
              </a:rPr>
              <a:t>b) The cost incurred in providing skilled labour, semi skilled and mate will be booked under material component as per the provision of the MGNREGA and will be apportioned to the individual units under construction, accordingly.</a:t>
            </a:r>
            <a:r>
              <a:rPr lang="en-I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28600" y="244475"/>
            <a:ext cx="8458200" cy="1020763"/>
          </a:xfrm>
        </p:spPr>
        <p:txBody>
          <a:bodyPr/>
          <a:lstStyle/>
          <a:p>
            <a:r>
              <a:rPr lang="en-US" sz="4000" smtClean="0">
                <a:latin typeface="Times New Roman" pitchFamily="18" charset="0"/>
                <a:cs typeface="Times New Roman" pitchFamily="18" charset="0"/>
              </a:rPr>
              <a:t>Convergence NBA-MGNREGS: Para-7</a:t>
            </a:r>
            <a:endParaRPr lang="en-US" sz="4000" smtClean="0"/>
          </a:p>
        </p:txBody>
      </p:sp>
      <p:sp>
        <p:nvSpPr>
          <p:cNvPr id="20483" name="Content Placeholder 2"/>
          <p:cNvSpPr>
            <a:spLocks noGrp="1"/>
          </p:cNvSpPr>
          <p:nvPr>
            <p:ph idx="1"/>
          </p:nvPr>
        </p:nvSpPr>
        <p:spPr>
          <a:xfrm>
            <a:off x="152400" y="1428750"/>
            <a:ext cx="8839200" cy="4040188"/>
          </a:xfrm>
        </p:spPr>
        <p:txBody>
          <a:bodyPr/>
          <a:lstStyle/>
          <a:p>
            <a:pPr algn="just">
              <a:buFont typeface="Arial" charset="0"/>
              <a:buNone/>
            </a:pPr>
            <a:r>
              <a:rPr lang="en-US" sz="2200" smtClean="0">
                <a:latin typeface="Times New Roman" pitchFamily="18" charset="0"/>
                <a:cs typeface="Times New Roman" pitchFamily="18" charset="0"/>
              </a:rPr>
              <a:t>c) 	It will be ensued that the total material cost (including wages of skilled, semiskilled and the mate) of all works including IHHL in a Gram Panchayat, in a financial year does not exceed 40%.</a:t>
            </a:r>
          </a:p>
          <a:p>
            <a:pPr algn="just">
              <a:buFont typeface="Arial" charset="0"/>
              <a:buNone/>
            </a:pPr>
            <a:r>
              <a:rPr lang="en-US" sz="2400" smtClean="0"/>
              <a:t>7.2 </a:t>
            </a:r>
            <a:r>
              <a:rPr lang="en-US" sz="2200" smtClean="0">
                <a:latin typeface="Times New Roman" pitchFamily="18" charset="0"/>
                <a:cs typeface="Times New Roman" pitchFamily="18" charset="0"/>
              </a:rPr>
              <a:t>Remaining activities required to be carried out for construction of IHHL will be funded from programme under NBA/ TSC utilizing incentive provided by MoDWS/State Government or beneficiaries' own contribution. For this purpose, District Water Sanitation Mission (DWSM) shall release the funds, both central and state share to the Gram Panchayats concerned for carrying out the works as identified so as to ensure availability of funds for payment of incentive to the identified beneficiaries for construction of IHHL.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latin typeface="Times New Roman" pitchFamily="18" charset="0"/>
                <a:cs typeface="Times New Roman" pitchFamily="18" charset="0"/>
              </a:rPr>
              <a:t>Seven Parts of Sanitation</a:t>
            </a:r>
          </a:p>
        </p:txBody>
      </p:sp>
      <p:sp>
        <p:nvSpPr>
          <p:cNvPr id="5123" name="Content Placeholder 2"/>
          <p:cNvSpPr>
            <a:spLocks noGrp="1"/>
          </p:cNvSpPr>
          <p:nvPr>
            <p:ph idx="1"/>
          </p:nvPr>
        </p:nvSpPr>
        <p:spPr>
          <a:xfrm>
            <a:off x="457200" y="1428750"/>
            <a:ext cx="8458200" cy="4040188"/>
          </a:xfrm>
        </p:spPr>
        <p:txBody>
          <a:bodyPr/>
          <a:lstStyle/>
          <a:p>
            <a:pPr eaLnBrk="1" hangingPunct="1">
              <a:buFont typeface="Wingdings" pitchFamily="2" charset="2"/>
              <a:buChar char="§"/>
            </a:pPr>
            <a:r>
              <a:rPr lang="en-US" sz="2200" smtClean="0">
                <a:latin typeface="Times New Roman" pitchFamily="18" charset="0"/>
                <a:cs typeface="Times New Roman" pitchFamily="18" charset="0"/>
              </a:rPr>
              <a:t>Safe disposal of human excreta </a:t>
            </a:r>
          </a:p>
          <a:p>
            <a:pPr eaLnBrk="1" hangingPunct="1">
              <a:buFont typeface="Wingdings" pitchFamily="2" charset="2"/>
              <a:buChar char="§"/>
            </a:pPr>
            <a:r>
              <a:rPr lang="en-US" sz="2200" smtClean="0">
                <a:latin typeface="Times New Roman" pitchFamily="18" charset="0"/>
                <a:cs typeface="Times New Roman" pitchFamily="18" charset="0"/>
              </a:rPr>
              <a:t>Maintenance and Use of safe drinking water  </a:t>
            </a:r>
          </a:p>
          <a:p>
            <a:pPr eaLnBrk="1" hangingPunct="1">
              <a:buFont typeface="Wingdings" pitchFamily="2" charset="2"/>
              <a:buChar char="§"/>
            </a:pPr>
            <a:r>
              <a:rPr lang="en-US" sz="2200" smtClean="0">
                <a:latin typeface="Times New Roman" pitchFamily="18" charset="0"/>
                <a:cs typeface="Times New Roman" pitchFamily="18" charset="0"/>
              </a:rPr>
              <a:t>Personal Hygiene</a:t>
            </a:r>
          </a:p>
          <a:p>
            <a:pPr eaLnBrk="1" hangingPunct="1">
              <a:buFont typeface="Wingdings" pitchFamily="2" charset="2"/>
              <a:buChar char="§"/>
            </a:pPr>
            <a:r>
              <a:rPr lang="en-US" sz="2200" smtClean="0">
                <a:latin typeface="Times New Roman" pitchFamily="18" charset="0"/>
                <a:cs typeface="Times New Roman" pitchFamily="18" charset="0"/>
              </a:rPr>
              <a:t>Cleanliness of house and food hygiene</a:t>
            </a:r>
          </a:p>
          <a:p>
            <a:pPr eaLnBrk="1" hangingPunct="1">
              <a:buFont typeface="Wingdings" pitchFamily="2" charset="2"/>
              <a:buChar char="§"/>
            </a:pPr>
            <a:r>
              <a:rPr lang="en-US" sz="2200" smtClean="0">
                <a:latin typeface="Times New Roman" pitchFamily="18" charset="0"/>
                <a:cs typeface="Times New Roman" pitchFamily="18" charset="0"/>
              </a:rPr>
              <a:t>Safe disposal of waste water</a:t>
            </a:r>
          </a:p>
          <a:p>
            <a:pPr eaLnBrk="1" hangingPunct="1">
              <a:buFont typeface="Wingdings" pitchFamily="2" charset="2"/>
              <a:buChar char="§"/>
            </a:pPr>
            <a:r>
              <a:rPr lang="en-US" sz="2200" smtClean="0">
                <a:latin typeface="Times New Roman" pitchFamily="18" charset="0"/>
                <a:cs typeface="Times New Roman" pitchFamily="18" charset="0"/>
              </a:rPr>
              <a:t>Safe disposal of solid waste</a:t>
            </a:r>
          </a:p>
          <a:p>
            <a:pPr eaLnBrk="1" hangingPunct="1">
              <a:buFont typeface="Wingdings" pitchFamily="2" charset="2"/>
              <a:buChar char="§"/>
            </a:pPr>
            <a:r>
              <a:rPr lang="en-US" sz="2200" smtClean="0">
                <a:latin typeface="Times New Roman" pitchFamily="18" charset="0"/>
                <a:cs typeface="Times New Roman" pitchFamily="18" charset="0"/>
              </a:rPr>
              <a:t>Community sanitation</a:t>
            </a:r>
          </a:p>
          <a:p>
            <a:pPr eaLnBrk="1" hangingPunct="1">
              <a:buFont typeface="Wingdings" pitchFamily="2" charset="2"/>
              <a:buNone/>
            </a:pPr>
            <a:r>
              <a:rPr lang="en-US" sz="2200" smtClean="0">
                <a:latin typeface="Times New Roman" pitchFamily="18" charset="0"/>
                <a:cs typeface="Times New Roman" pitchFamily="18" charset="0"/>
              </a:rPr>
              <a:t>(Documentary-Swachchhata ke Saat Bhag: 27 mts. )</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a:xfrm>
            <a:off x="0" y="244475"/>
            <a:ext cx="8686800" cy="1020763"/>
          </a:xfrm>
        </p:spPr>
        <p:txBody>
          <a:bodyPr/>
          <a:lstStyle/>
          <a:p>
            <a:r>
              <a:rPr lang="en-US" sz="4000" smtClean="0">
                <a:latin typeface="Times New Roman" pitchFamily="18" charset="0"/>
                <a:cs typeface="Times New Roman" pitchFamily="18" charset="0"/>
              </a:rPr>
              <a:t>Areas of convergence NBA-MGNREGS</a:t>
            </a:r>
            <a:endParaRPr lang="en-IN" sz="4000" smtClean="0">
              <a:latin typeface="Times New Roman" pitchFamily="18" charset="0"/>
              <a:cs typeface="Times New Roman" pitchFamily="18" charset="0"/>
            </a:endParaRPr>
          </a:p>
        </p:txBody>
      </p:sp>
      <p:sp>
        <p:nvSpPr>
          <p:cNvPr id="93187" name="Rectangle 3"/>
          <p:cNvSpPr>
            <a:spLocks noChangeArrowheads="1"/>
          </p:cNvSpPr>
          <p:nvPr>
            <p:ph type="body" idx="1"/>
          </p:nvPr>
        </p:nvSpPr>
        <p:spPr>
          <a:noFill/>
          <a:ln/>
        </p:spPr>
        <p:txBody>
          <a:bodyPr/>
          <a:lstStyle/>
          <a:p>
            <a:pPr algn="just">
              <a:buFont typeface="Arial" charset="0"/>
              <a:buNone/>
            </a:pPr>
            <a:r>
              <a:rPr lang="en-US" sz="2200" smtClean="0">
                <a:latin typeface="Times New Roman" pitchFamily="18" charset="0"/>
              </a:rPr>
              <a:t>7.3</a:t>
            </a:r>
            <a:r>
              <a:rPr lang="en-US" smtClean="0"/>
              <a:t> </a:t>
            </a:r>
            <a:r>
              <a:rPr lang="en-US" sz="2200" smtClean="0">
                <a:latin typeface="Times New Roman" pitchFamily="18" charset="0"/>
              </a:rPr>
              <a:t>The payment of </a:t>
            </a:r>
            <a:r>
              <a:rPr lang="en-US" sz="2200" b="1" smtClean="0">
                <a:latin typeface="Times New Roman" pitchFamily="18" charset="0"/>
              </a:rPr>
              <a:t>material purchased under MGNREGA and unskilled and skilled labour </a:t>
            </a:r>
            <a:r>
              <a:rPr lang="en-US" sz="2200" smtClean="0">
                <a:latin typeface="Times New Roman" pitchFamily="18" charset="0"/>
              </a:rPr>
              <a:t>worked under MAHATMA GANDHI NREGA will be made only after measurement is taken, assessment of work made with respect to </a:t>
            </a:r>
            <a:r>
              <a:rPr lang="en-US" sz="2200" b="1" smtClean="0">
                <a:latin typeface="Times New Roman" pitchFamily="18" charset="0"/>
              </a:rPr>
              <a:t>estimate/ task and duly entered in Muster roll </a:t>
            </a:r>
            <a:r>
              <a:rPr lang="en-US" sz="2200" smtClean="0">
                <a:latin typeface="Times New Roman" pitchFamily="18" charset="0"/>
              </a:rPr>
              <a:t>and Measurement Book by the TA/ J.En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244475"/>
            <a:ext cx="9144000" cy="1292225"/>
          </a:xfrm>
        </p:spPr>
        <p:txBody>
          <a:bodyPr/>
          <a:lstStyle/>
          <a:p>
            <a:r>
              <a:rPr lang="en-US" sz="4000" smtClean="0">
                <a:latin typeface="Times New Roman" pitchFamily="18" charset="0"/>
                <a:cs typeface="Times New Roman" pitchFamily="18" charset="0"/>
              </a:rPr>
              <a:t>Convergence NBA-MGNREGS: Relaxations </a:t>
            </a:r>
            <a:endParaRPr lang="en-US" sz="4000" smtClean="0"/>
          </a:p>
        </p:txBody>
      </p:sp>
      <p:sp>
        <p:nvSpPr>
          <p:cNvPr id="21507" name="Content Placeholder 2"/>
          <p:cNvSpPr>
            <a:spLocks noGrp="1"/>
          </p:cNvSpPr>
          <p:nvPr>
            <p:ph idx="1"/>
          </p:nvPr>
        </p:nvSpPr>
        <p:spPr>
          <a:xfrm>
            <a:off x="0" y="1536700"/>
            <a:ext cx="9144000" cy="4584700"/>
          </a:xfrm>
        </p:spPr>
        <p:txBody>
          <a:bodyPr/>
          <a:lstStyle/>
          <a:p>
            <a:pPr algn="just"/>
            <a:r>
              <a:rPr lang="en-IN" sz="2200" smtClean="0">
                <a:latin typeface="Times New Roman" pitchFamily="18" charset="0"/>
                <a:cs typeface="Times New Roman" pitchFamily="18" charset="0"/>
              </a:rPr>
              <a:t>The Government of India has issued revised guidelines for convergence between NBA and MGNREGS in respect of BPL and APL families (restricted to SCs/ SF/ MF/ LL with homestead/ PH/Women headed households) on </a:t>
            </a:r>
            <a:r>
              <a:rPr lang="en-IN" sz="2200" b="1" smtClean="0">
                <a:latin typeface="Times New Roman" pitchFamily="18" charset="0"/>
                <a:cs typeface="Times New Roman" pitchFamily="18" charset="0"/>
              </a:rPr>
              <a:t>11-09-2012</a:t>
            </a:r>
            <a:r>
              <a:rPr lang="en-IN" sz="2200" smtClean="0">
                <a:latin typeface="Times New Roman" pitchFamily="18" charset="0"/>
                <a:cs typeface="Times New Roman" pitchFamily="18" charset="0"/>
              </a:rPr>
              <a:t> available on MoRDs site. The following modifications have been made. </a:t>
            </a:r>
          </a:p>
          <a:p>
            <a:pPr algn="just"/>
            <a:r>
              <a:rPr lang="en-IN" sz="2200" smtClean="0">
                <a:latin typeface="Times New Roman" pitchFamily="18" charset="0"/>
                <a:cs typeface="Times New Roman" pitchFamily="18" charset="0"/>
              </a:rPr>
              <a:t>The condition of holding of job card and beneficiary to work on his/her IHHL has been relaxed in the case of physically handicapped and women headed households, (a) if there are no other adult members in the households (for both categories) and (b) in the case of women headed households, the age of the head of the household is more than 60 years.</a:t>
            </a:r>
            <a:endParaRPr lang="en-US" sz="2200" smtClean="0">
              <a:latin typeface="Times New Roman" pitchFamily="18" charset="0"/>
              <a:cs typeface="Times New Roman" pitchFamily="18" charset="0"/>
            </a:endParaRPr>
          </a:p>
          <a:p>
            <a:pPr algn="just"/>
            <a:r>
              <a:rPr lang="en-IN" sz="2200" smtClean="0">
                <a:latin typeface="Times New Roman" pitchFamily="18" charset="0"/>
                <a:cs typeface="Times New Roman" pitchFamily="18" charset="0"/>
              </a:rPr>
              <a:t>The work of IHHL will be completed as per the provisions, under the head Mode of Expenditure. For sanitation facilities other than IHHL, the work will be completed as per prevailing SoRs.</a:t>
            </a:r>
            <a:endParaRPr lang="en-US" sz="2200" smtClean="0">
              <a:latin typeface="Times New Roman" pitchFamily="18" charset="0"/>
              <a:cs typeface="Times New Roman" pitchFamily="18" charset="0"/>
            </a:endParaRPr>
          </a:p>
          <a:p>
            <a:pPr algn="just"/>
            <a:endParaRPr lang="en-US" sz="2200" smtClean="0">
              <a:latin typeface="Times New Roman" pitchFamily="18" charset="0"/>
              <a:cs typeface="Times New Roman" pitchFamily="18" charset="0"/>
            </a:endParaRPr>
          </a:p>
          <a:p>
            <a:pPr algn="just">
              <a:buFont typeface="Arial" charset="0"/>
              <a:buNone/>
            </a:pPr>
            <a:r>
              <a:rPr lang="en-I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endParaRPr lang="en-US" sz="22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4000" smtClean="0">
                <a:latin typeface="Times New Roman" pitchFamily="18" charset="0"/>
                <a:cs typeface="Times New Roman" pitchFamily="18" charset="0"/>
              </a:rPr>
              <a:t>Planning for Convergence </a:t>
            </a:r>
          </a:p>
        </p:txBody>
      </p:sp>
      <p:sp>
        <p:nvSpPr>
          <p:cNvPr id="3" name="Content Placeholder 2"/>
          <p:cNvSpPr>
            <a:spLocks noGrp="1"/>
          </p:cNvSpPr>
          <p:nvPr>
            <p:ph idx="1"/>
          </p:nvPr>
        </p:nvSpPr>
        <p:spPr>
          <a:xfrm>
            <a:off x="0" y="1223963"/>
            <a:ext cx="9144000" cy="4897437"/>
          </a:xfrm>
        </p:spPr>
        <p:txBody>
          <a:bodyPr/>
          <a:lstStyle/>
          <a:p>
            <a:pPr marL="0" indent="0" algn="just"/>
            <a:r>
              <a:rPr lang="en-US" sz="2200" smtClean="0">
                <a:latin typeface="Times New Roman" pitchFamily="18" charset="0"/>
                <a:cs typeface="Times New Roman" pitchFamily="18" charset="0"/>
              </a:rPr>
              <a:t> Para 5(g): The District Water &amp; Sanitation Mission/ (DRDA) will 	communicate to Gram Panchayats (GPs) the approved NBA  plan for 	their respective GPs. The plan 	will include the total number of 	Individual Household Latrines 	(IHHLs) approved for the GP. The 	GPs will, following approval of 	the Gram Sabhas, finalise the list of 	individual beneficiaries within 	the given numbers and will also 	include this as part of approved shelf of projects under MGNREGA.</a:t>
            </a:r>
          </a:p>
          <a:p>
            <a:pPr marL="0" indent="0" algn="just"/>
            <a:r>
              <a:rPr lang="en-US" sz="2200" smtClean="0">
                <a:latin typeface="Times New Roman" pitchFamily="18" charset="0"/>
                <a:cs typeface="Times New Roman" pitchFamily="18" charset="0"/>
              </a:rPr>
              <a:t>Para 6.1(a): A combined list of all the eligible beneficiaries from a village/ 	ward or Gram Panchayat desirous of constructing IHHLs would  be 	prepared. This list will be put up in the Gram Sabha for approval and 	inclusion in shelf of projects. A combined AS/FS will be issued for all 	IHHLs that are approved by Gram Sabha.</a:t>
            </a:r>
          </a:p>
          <a:p>
            <a:pPr marL="0" indent="0" algn="just"/>
            <a:r>
              <a:rPr lang="en-US" sz="2200" smtClean="0">
                <a:latin typeface="Times New Roman" pitchFamily="18" charset="0"/>
                <a:cs typeface="Times New Roman" pitchFamily="18" charset="0"/>
              </a:rPr>
              <a:t>Para  6.1(b) Sanctions for each of the Institutional Projects and SLWM   	works will be accorded individually.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000" smtClean="0">
                <a:latin typeface="Times New Roman" pitchFamily="18" charset="0"/>
                <a:cs typeface="Times New Roman" pitchFamily="18" charset="0"/>
              </a:rPr>
              <a:t>Planning for Convergence-Contd…</a:t>
            </a:r>
            <a:r>
              <a:rPr lang="en-US" smtClean="0">
                <a:latin typeface="Times New Roman" pitchFamily="18" charset="0"/>
                <a:cs typeface="Times New Roman" pitchFamily="18" charset="0"/>
              </a:rPr>
              <a:t> </a:t>
            </a:r>
            <a:endParaRPr lang="en-US" smtClean="0"/>
          </a:p>
        </p:txBody>
      </p:sp>
      <p:sp>
        <p:nvSpPr>
          <p:cNvPr id="23555" name="Content Placeholder 2"/>
          <p:cNvSpPr>
            <a:spLocks noGrp="1"/>
          </p:cNvSpPr>
          <p:nvPr>
            <p:ph idx="1"/>
          </p:nvPr>
        </p:nvSpPr>
        <p:spPr>
          <a:xfrm>
            <a:off x="0" y="1155700"/>
            <a:ext cx="8991600" cy="4313238"/>
          </a:xfrm>
        </p:spPr>
        <p:txBody>
          <a:bodyPr/>
          <a:lstStyle/>
          <a:p>
            <a:pPr algn="just"/>
            <a:r>
              <a:rPr lang="en-US" sz="2200" smtClean="0">
                <a:latin typeface="Times New Roman" pitchFamily="18" charset="0"/>
                <a:cs typeface="Times New Roman" pitchFamily="18" charset="0"/>
              </a:rPr>
              <a:t>Para 6.2(a) After the works are given AS/ FS, the Technical Assistant/ Junior Engineer concerned of the Panchayat/ Line department will prepare estimates of the works as per drawing/design/ specification for sanitation facilities and prevailing SoR for MGNREGA works in the area.</a:t>
            </a:r>
          </a:p>
          <a:p>
            <a:pPr algn="just"/>
            <a:r>
              <a:rPr lang="en-US" sz="2200" smtClean="0">
                <a:latin typeface="Times New Roman" pitchFamily="18" charset="0"/>
                <a:cs typeface="Times New Roman" pitchFamily="18" charset="0"/>
              </a:rPr>
              <a:t>Para 6.2(b) Estimates of IHHL will be based on type design of Ministry of Drinking Water and Sanitation (MoDWS) and combined Technical Sanction (TS) will be issued as per the combined Administrative Sanction and Financial Sanction (AS &amp; FS).</a:t>
            </a:r>
          </a:p>
          <a:p>
            <a:pPr algn="just"/>
            <a:r>
              <a:rPr lang="en-US" sz="2200" smtClean="0">
                <a:latin typeface="Times New Roman" pitchFamily="18" charset="0"/>
                <a:cs typeface="Times New Roman" pitchFamily="18" charset="0"/>
              </a:rPr>
              <a:t>Para 6.2(c) The TS for these works will be issued by the concerned as per norms/ power delegated for MGNREGA works.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4000" smtClean="0">
                <a:latin typeface="Times New Roman" pitchFamily="18" charset="0"/>
                <a:cs typeface="Times New Roman" pitchFamily="18" charset="0"/>
              </a:rPr>
              <a:t>Planning for Convergence-Contd… </a:t>
            </a:r>
            <a:endParaRPr lang="en-US" sz="4000" smtClean="0"/>
          </a:p>
        </p:txBody>
      </p:sp>
      <p:sp>
        <p:nvSpPr>
          <p:cNvPr id="24579" name="Content Placeholder 2"/>
          <p:cNvSpPr>
            <a:spLocks noGrp="1"/>
          </p:cNvSpPr>
          <p:nvPr>
            <p:ph idx="1"/>
          </p:nvPr>
        </p:nvSpPr>
        <p:spPr>
          <a:xfrm>
            <a:off x="152400" y="1428750"/>
            <a:ext cx="8839200" cy="4040188"/>
          </a:xfrm>
        </p:spPr>
        <p:txBody>
          <a:bodyPr/>
          <a:lstStyle/>
          <a:p>
            <a:pPr algn="just">
              <a:buFont typeface="Arial" charset="0"/>
              <a:buNone/>
            </a:pPr>
            <a:r>
              <a:rPr lang="en-US" sz="2200" smtClean="0">
                <a:latin typeface="Times New Roman" pitchFamily="18" charset="0"/>
                <a:cs typeface="Times New Roman" pitchFamily="18" charset="0"/>
              </a:rPr>
              <a:t>a) The GP concerned will be the Implementing Agency.</a:t>
            </a:r>
          </a:p>
          <a:p>
            <a:pPr algn="just">
              <a:buFont typeface="Arial" charset="0"/>
              <a:buNone/>
            </a:pPr>
            <a:r>
              <a:rPr lang="en-US" sz="2200" smtClean="0">
                <a:latin typeface="Times New Roman" pitchFamily="18" charset="0"/>
                <a:cs typeface="Times New Roman" pitchFamily="18" charset="0"/>
              </a:rPr>
              <a:t>b) On receipt of a request from the GP, the PO will issue muster rolls.</a:t>
            </a:r>
          </a:p>
          <a:p>
            <a:pPr algn="just">
              <a:buFont typeface="Arial" charset="0"/>
              <a:buNone/>
            </a:pPr>
            <a:r>
              <a:rPr lang="en-US" sz="2200" smtClean="0">
                <a:latin typeface="Times New Roman" pitchFamily="18" charset="0"/>
                <a:cs typeface="Times New Roman" pitchFamily="18" charset="0"/>
              </a:rPr>
              <a:t>c) Every IHHL, School Toilet Unit, Anganwadi Toilet, and SLWM project will be treated as independent work and muster roll issued accordingly.</a:t>
            </a:r>
          </a:p>
          <a:p>
            <a:pPr algn="just">
              <a:buFont typeface="Arial" charset="0"/>
              <a:buNone/>
            </a:pPr>
            <a:r>
              <a:rPr lang="en-US" sz="2200" smtClean="0">
                <a:latin typeface="Times New Roman" pitchFamily="18" charset="0"/>
                <a:cs typeface="Times New Roman" pitchFamily="18" charset="0"/>
              </a:rPr>
              <a:t>d) The format for these musters may be modified so as to manage this work efficiently. However, minimum features as prescribed in the Schedules of MGNREGA will need to be incorporated.</a:t>
            </a:r>
          </a:p>
          <a:p>
            <a:pPr algn="just">
              <a:buFont typeface="Arial" charset="0"/>
              <a:buNone/>
            </a:pPr>
            <a:r>
              <a:rPr lang="en-US" sz="2200" smtClean="0">
                <a:latin typeface="Times New Roman" pitchFamily="18" charset="0"/>
                <a:cs typeface="Times New Roman" pitchFamily="18" charset="0"/>
              </a:rPr>
              <a:t>e)	A mate may be deployed for every 15-25 IHHL’s (depending upon the Geographical spread of the IHHL’s) proposed to be taken up in a Gram Panchayat at one time, in addition to institutional toilets proposed for construction and falling in his area. The designated mate will be responsible for the following:</a:t>
            </a:r>
          </a:p>
          <a:p>
            <a:pPr>
              <a:buFont typeface="Arial" charset="0"/>
              <a:buNone/>
            </a:pPr>
            <a:endParaRPr lang="en-US" sz="2200" smtClean="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latin typeface="Times New Roman" pitchFamily="18" charset="0"/>
                <a:cs typeface="Times New Roman" pitchFamily="18" charset="0"/>
              </a:rPr>
              <a:t>Planning for Convergence-Contd… </a:t>
            </a:r>
            <a:endParaRPr lang="en-US" smtClean="0"/>
          </a:p>
        </p:txBody>
      </p:sp>
      <p:sp>
        <p:nvSpPr>
          <p:cNvPr id="25603" name="Content Placeholder 2"/>
          <p:cNvSpPr>
            <a:spLocks noGrp="1"/>
          </p:cNvSpPr>
          <p:nvPr>
            <p:ph idx="1"/>
          </p:nvPr>
        </p:nvSpPr>
        <p:spPr>
          <a:xfrm>
            <a:off x="0" y="1428750"/>
            <a:ext cx="9144000" cy="4040188"/>
          </a:xfrm>
        </p:spPr>
        <p:txBody>
          <a:bodyPr/>
          <a:lstStyle/>
          <a:p>
            <a:pPr algn="just">
              <a:buFont typeface="Arial" charset="0"/>
              <a:buNone/>
            </a:pPr>
            <a:r>
              <a:rPr lang="en-US" sz="2200" smtClean="0">
                <a:latin typeface="Times New Roman" pitchFamily="18" charset="0"/>
                <a:cs typeface="Times New Roman" pitchFamily="18" charset="0"/>
              </a:rPr>
              <a:t>i</a:t>
            </a:r>
            <a:r>
              <a:rPr lang="en-US" smtClean="0">
                <a:latin typeface="Times New Roman" pitchFamily="18" charset="0"/>
                <a:cs typeface="Times New Roman" pitchFamily="18" charset="0"/>
              </a:rPr>
              <a:t>. </a:t>
            </a:r>
            <a:r>
              <a:rPr lang="en-US" sz="2200" smtClean="0">
                <a:latin typeface="Times New Roman" pitchFamily="18" charset="0"/>
                <a:cs typeface="Times New Roman" pitchFamily="18" charset="0"/>
              </a:rPr>
              <a:t>Maintain muster for all the IHHL’s/ Institutional Projects in the GP / Village/ locality assigned to him/her.</a:t>
            </a:r>
          </a:p>
          <a:p>
            <a:pPr algn="just">
              <a:buFont typeface="Arial" charset="0"/>
              <a:buNone/>
            </a:pPr>
            <a:r>
              <a:rPr lang="en-US" sz="2200" smtClean="0">
                <a:latin typeface="Times New Roman" pitchFamily="18" charset="0"/>
                <a:cs typeface="Times New Roman" pitchFamily="18" charset="0"/>
              </a:rPr>
              <a:t>ii. 	Record attendance for skilled and unskilled labour.</a:t>
            </a:r>
          </a:p>
          <a:p>
            <a:pPr algn="just">
              <a:buFont typeface="Arial" charset="0"/>
              <a:buNone/>
            </a:pPr>
            <a:r>
              <a:rPr lang="en-US" sz="2200" smtClean="0">
                <a:latin typeface="Times New Roman" pitchFamily="18" charset="0"/>
                <a:cs typeface="Times New Roman" pitchFamily="18" charset="0"/>
              </a:rPr>
              <a:t>iii. Ensure that the construction is, at the least, as per the design specified by the MoDWS and will certify to that effect.</a:t>
            </a:r>
          </a:p>
          <a:p>
            <a:pPr algn="just">
              <a:buFont typeface="Arial" charset="0"/>
              <a:buNone/>
            </a:pPr>
            <a:r>
              <a:rPr lang="en-US" sz="2200" smtClean="0">
                <a:latin typeface="Times New Roman" pitchFamily="18" charset="0"/>
                <a:cs typeface="Times New Roman" pitchFamily="18" charset="0"/>
              </a:rPr>
              <a:t>iv. Upon completion of assigned IHHL to him/her, the mate will sign the muster roll for attendance and for the quantity of work done and hand it over to the Junior Engineer/Technical Assistant for further processing.</a:t>
            </a:r>
          </a:p>
          <a:p>
            <a:pPr algn="just">
              <a:buFont typeface="Arial" charset="0"/>
              <a:buNone/>
            </a:pPr>
            <a:r>
              <a:rPr lang="en-US" sz="2200" smtClean="0">
                <a:latin typeface="Times New Roman" pitchFamily="18" charset="0"/>
                <a:cs typeface="Times New Roman" pitchFamily="18" charset="0"/>
              </a:rPr>
              <a:t>v.  The TA/J.En would then proceed to record the MB for all such units.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p:cNvSpPr>
          <p:nvPr>
            <p:ph type="body" idx="1"/>
          </p:nvPr>
        </p:nvSpPr>
        <p:spPr/>
        <p:txBody>
          <a:bodyPr/>
          <a:lstStyle/>
          <a:p>
            <a:endParaRPr lang="en-US" smtClean="0"/>
          </a:p>
          <a:p>
            <a:pPr algn="ctr">
              <a:buFont typeface="Arial" charset="0"/>
              <a:buNone/>
            </a:pPr>
            <a:r>
              <a:rPr lang="en-US" sz="4000" smtClean="0">
                <a:latin typeface="Times New Roman" pitchFamily="18" charset="0"/>
              </a:rPr>
              <a:t>Swachchhata Doots under NBA</a:t>
            </a:r>
            <a:endParaRPr lang="en-IN" sz="4000" smtClean="0">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8991600" cy="815975"/>
          </a:xfrm>
        </p:spPr>
        <p:txBody>
          <a:bodyPr/>
          <a:lstStyle/>
          <a:p>
            <a:r>
              <a:rPr lang="en-US" sz="4000" smtClean="0">
                <a:latin typeface="Times New Roman" pitchFamily="18" charset="0"/>
                <a:cs typeface="Times New Roman" pitchFamily="18" charset="0"/>
              </a:rPr>
              <a:t>Objectives of Engaging Swachchhata Doot</a:t>
            </a:r>
          </a:p>
        </p:txBody>
      </p:sp>
      <p:sp>
        <p:nvSpPr>
          <p:cNvPr id="26627" name="Content Placeholder 2"/>
          <p:cNvSpPr>
            <a:spLocks noGrp="1"/>
          </p:cNvSpPr>
          <p:nvPr>
            <p:ph idx="1"/>
          </p:nvPr>
        </p:nvSpPr>
        <p:spPr>
          <a:xfrm>
            <a:off x="0" y="747713"/>
            <a:ext cx="9144000" cy="5373687"/>
          </a:xfrm>
        </p:spPr>
        <p:txBody>
          <a:bodyPr/>
          <a:lstStyle/>
          <a:p>
            <a:pPr algn="just">
              <a:buFont typeface="Arial" charset="0"/>
              <a:buNone/>
            </a:pPr>
            <a:r>
              <a:rPr lang="en-US" sz="2200" smtClean="0">
                <a:latin typeface="Times New Roman" pitchFamily="18" charset="0"/>
                <a:cs typeface="Times New Roman" pitchFamily="18" charset="0"/>
              </a:rPr>
              <a:t>i) 		Provide a local person as consultant in the Gram Panchayats for 	sustainable NBA and to catalyse behavioural changes in individuals in 	respect of open defecation, hygiene, water safety, safe disposal of solid 	and liquid waste.</a:t>
            </a:r>
          </a:p>
          <a:p>
            <a:pPr algn="just">
              <a:buFont typeface="Arial" charset="0"/>
              <a:buNone/>
            </a:pPr>
            <a:r>
              <a:rPr lang="en-US" sz="2200" smtClean="0">
                <a:latin typeface="Times New Roman" pitchFamily="18" charset="0"/>
                <a:cs typeface="Times New Roman" pitchFamily="18" charset="0"/>
              </a:rPr>
              <a:t>ii) 		Develop a cadre of trained volunteer for working in sanitation, water 	and hygiene in village for sustainable sanitation and for making the 	villages ‘open defecation free”</a:t>
            </a:r>
          </a:p>
          <a:p>
            <a:pPr algn="just">
              <a:buFont typeface="Arial" charset="0"/>
              <a:buNone/>
            </a:pPr>
            <a:r>
              <a:rPr lang="en-US" sz="2200" smtClean="0">
                <a:latin typeface="Times New Roman" pitchFamily="18" charset="0"/>
                <a:cs typeface="Times New Roman" pitchFamily="18" charset="0"/>
              </a:rPr>
              <a:t>iii)		Strengthen coordination amongst various stakeholders including the 	rural households, community, members of Panchayat, Members of 	VWSCs, ASHA, Anganwadi workers, SHGs, Block and Cluster 	Coordinators.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a:xfrm>
            <a:off x="0" y="244475"/>
            <a:ext cx="9144000" cy="1020763"/>
          </a:xfrm>
        </p:spPr>
        <p:txBody>
          <a:bodyPr/>
          <a:lstStyle/>
          <a:p>
            <a:r>
              <a:rPr lang="en-US" sz="4000" smtClean="0">
                <a:latin typeface="Times New Roman" pitchFamily="18" charset="0"/>
                <a:cs typeface="Times New Roman" pitchFamily="18" charset="0"/>
              </a:rPr>
              <a:t>Objectives of Engaging Swachchhata Doot</a:t>
            </a:r>
            <a:endParaRPr lang="en-IN" sz="4000" smtClean="0">
              <a:latin typeface="Times New Roman" pitchFamily="18" charset="0"/>
              <a:cs typeface="Times New Roman" pitchFamily="18" charset="0"/>
            </a:endParaRPr>
          </a:p>
        </p:txBody>
      </p:sp>
      <p:sp>
        <p:nvSpPr>
          <p:cNvPr id="95235" name="Rectangle 3"/>
          <p:cNvSpPr>
            <a:spLocks noGrp="1"/>
          </p:cNvSpPr>
          <p:nvPr>
            <p:ph type="body" idx="1"/>
          </p:nvPr>
        </p:nvSpPr>
        <p:spPr/>
        <p:txBody>
          <a:bodyPr/>
          <a:lstStyle/>
          <a:p>
            <a:pPr marL="660400" indent="-660400" algn="just">
              <a:buFont typeface="Arial" charset="0"/>
              <a:buAutoNum type="romanLcParenR" startAt="4"/>
            </a:pPr>
            <a:r>
              <a:rPr lang="en-US" sz="2200" smtClean="0">
                <a:latin typeface="Times New Roman" pitchFamily="18" charset="0"/>
                <a:cs typeface="Times New Roman" pitchFamily="18" charset="0"/>
              </a:rPr>
              <a:t>To ensure sustained sanitation through awareness about quality control in construction and maintenance of sanitation facilities and developing a team of mesons.</a:t>
            </a:r>
          </a:p>
          <a:p>
            <a:pPr marL="660400" indent="-660400" algn="just">
              <a:buFont typeface="Arial" charset="0"/>
              <a:buAutoNum type="romanLcParenR" startAt="4"/>
            </a:pPr>
            <a:r>
              <a:rPr lang="en-US" sz="2200" smtClean="0">
                <a:latin typeface="Times New Roman" pitchFamily="18" charset="0"/>
                <a:cs typeface="Times New Roman" pitchFamily="18" charset="0"/>
              </a:rPr>
              <a:t>To assist in generating awareness in schools and anganwadis  for bringing out behavioural changes in school children and 	safe disposal of child excreta.</a:t>
            </a:r>
          </a:p>
          <a:p>
            <a:pPr marL="660400" indent="-660400" algn="just">
              <a:buFont typeface="Arial" charset="0"/>
              <a:buNone/>
            </a:pPr>
            <a:r>
              <a:rPr lang="en-US" sz="2200" smtClean="0">
                <a:latin typeface="Times New Roman" pitchFamily="18" charset="0"/>
                <a:cs typeface="Times New Roman" pitchFamily="18" charset="0"/>
              </a:rPr>
              <a:t>vi) 	To facilitate social audit of NBA</a:t>
            </a:r>
          </a:p>
          <a:p>
            <a:pPr marL="660400" indent="-660400" algn="just">
              <a:buFont typeface="Arial" charset="0"/>
              <a:buNone/>
            </a:pPr>
            <a:r>
              <a:rPr lang="en-US" sz="2200" smtClean="0">
                <a:latin typeface="Times New Roman" pitchFamily="18" charset="0"/>
                <a:cs typeface="Times New Roman" pitchFamily="18" charset="0"/>
              </a:rPr>
              <a:t>vii) 	Strengthen monitoring mechanism under NBA</a:t>
            </a:r>
          </a:p>
          <a:p>
            <a:pPr marL="660400" indent="-660400"/>
            <a:endParaRPr lang="en-IN"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63"/>
            <a:ext cx="8229600" cy="341312"/>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latin typeface="Times New Roman" pitchFamily="18" charset="0"/>
                <a:cs typeface="Times New Roman" pitchFamily="18" charset="0"/>
              </a:rPr>
              <a:t>Responsibility of </a:t>
            </a:r>
            <a:r>
              <a:rPr lang="en-US" dirty="0" err="1" smtClean="0">
                <a:latin typeface="Times New Roman" pitchFamily="18" charset="0"/>
                <a:cs typeface="Times New Roman" pitchFamily="18" charset="0"/>
              </a:rPr>
              <a:t>Swachchhata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Doot</a:t>
            </a:r>
            <a:r>
              <a:rPr lang="en-US" dirty="0" smtClean="0"/>
              <a:t/>
            </a:r>
            <a:br>
              <a:rPr lang="en-US" dirty="0" smtClean="0"/>
            </a:br>
            <a:endParaRPr lang="en-US" dirty="0"/>
          </a:p>
        </p:txBody>
      </p:sp>
      <p:sp>
        <p:nvSpPr>
          <p:cNvPr id="3" name="Content Placeholder 2"/>
          <p:cNvSpPr>
            <a:spLocks noGrp="1"/>
          </p:cNvSpPr>
          <p:nvPr>
            <p:ph idx="1"/>
          </p:nvPr>
        </p:nvSpPr>
        <p:spPr>
          <a:xfrm>
            <a:off x="228600" y="747713"/>
            <a:ext cx="8686800" cy="5168900"/>
          </a:xfrm>
        </p:spPr>
        <p:txBody>
          <a:bodyPr>
            <a:normAutofit/>
          </a:bodyPr>
          <a:lstStyle/>
          <a:p>
            <a:pPr algn="just">
              <a:lnSpc>
                <a:spcPct val="90000"/>
              </a:lnSpc>
            </a:pPr>
            <a:r>
              <a:rPr lang="en-US" sz="2200" smtClean="0">
                <a:latin typeface="Times New Roman" pitchFamily="18" charset="0"/>
                <a:cs typeface="Times New Roman" pitchFamily="18" charset="0"/>
              </a:rPr>
              <a:t>To create awareness in community towards safe sanitation by personal household contact, organizing meetings and events like (a) Social mapping (b) defecation mapping with defecation mobility (c) Walk of shame (transact walk to open defecation areas ) (d) Changes and trend of village water sanitation situation (f) information Possession of toilets by different groups (g) Excreta calculation (amount of excreta added to village by open defecation) (h) Contamination mapping (pollution caused by excreta and faecal-oral contamination links) etc</a:t>
            </a:r>
          </a:p>
          <a:p>
            <a:pPr algn="just">
              <a:lnSpc>
                <a:spcPct val="90000"/>
              </a:lnSpc>
            </a:pPr>
            <a:r>
              <a:rPr lang="en-US" sz="2200" smtClean="0">
                <a:latin typeface="Times New Roman" pitchFamily="18" charset="0"/>
                <a:cs typeface="Times New Roman" pitchFamily="18" charset="0"/>
              </a:rPr>
              <a:t>Collection of habitation-wise detailed information of each HHs of the village, with details regarding APL/BPL/disability status, caste, age, sex, qualification, profession etc. of each members of HHs, availability of toilet and use by members, quality of toilets, open defecation by members of family, way of disposal of child excreta, use of filter, if any, use of soap for hand washing before eating and after defecation, Incidence of water borne disease, the method of disposal of waste, method of handling water from source, lifting water from container, storage etc.</a:t>
            </a:r>
            <a:endParaRPr lang="en-US" sz="2000" smtClean="0">
              <a:latin typeface="Times New Roman" pitchFamily="18" charset="0"/>
              <a:cs typeface="Times New Roman" pitchFamily="18" charset="0"/>
            </a:endParaRPr>
          </a:p>
          <a:p>
            <a:pPr eaLnBrk="1" hangingPunct="1">
              <a:lnSpc>
                <a:spcPct val="90000"/>
              </a:lnSpc>
              <a:buFont typeface="Arial" charset="0"/>
              <a:buNone/>
            </a:pPr>
            <a:endParaRPr lang="en-US" sz="3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1026" descr="Large confetti"/>
          <p:cNvSpPr txBox="1">
            <a:spLocks noChangeArrowheads="1"/>
          </p:cNvSpPr>
          <p:nvPr/>
        </p:nvSpPr>
        <p:spPr bwMode="auto">
          <a:xfrm>
            <a:off x="1233488" y="236538"/>
            <a:ext cx="3797300" cy="354012"/>
          </a:xfrm>
          <a:prstGeom prst="rect">
            <a:avLst/>
          </a:prstGeom>
          <a:noFill/>
          <a:ln w="9525">
            <a:noFill/>
            <a:miter lim="800000"/>
            <a:headEnd/>
            <a:tailEnd/>
          </a:ln>
        </p:spPr>
        <p:txBody>
          <a:bodyPr lIns="83265" tIns="41633" rIns="83265" bIns="41633" anchor="b">
            <a:spAutoFit/>
          </a:bodyPr>
          <a:lstStyle/>
          <a:p>
            <a:pPr defTabSz="833438">
              <a:spcBef>
                <a:spcPct val="50000"/>
              </a:spcBef>
            </a:pPr>
            <a:endParaRPr lang="en-IN">
              <a:solidFill>
                <a:schemeClr val="tx2"/>
              </a:solidFill>
              <a:latin typeface="DevLys 010" pitchFamily="2" charset="0"/>
            </a:endParaRPr>
          </a:p>
        </p:txBody>
      </p:sp>
      <p:sp>
        <p:nvSpPr>
          <p:cNvPr id="103427" name="AutoShape 1027" descr="Large confetti"/>
          <p:cNvSpPr>
            <a:spLocks noChangeArrowheads="1"/>
          </p:cNvSpPr>
          <p:nvPr/>
        </p:nvSpPr>
        <p:spPr bwMode="auto">
          <a:xfrm>
            <a:off x="2014538" y="4332288"/>
            <a:ext cx="2386012" cy="1022350"/>
          </a:xfrm>
          <a:prstGeom prst="wedgeRoundRectCallout">
            <a:avLst>
              <a:gd name="adj1" fmla="val -43750"/>
              <a:gd name="adj2" fmla="val 70000"/>
              <a:gd name="adj3" fmla="val 16667"/>
            </a:avLst>
          </a:prstGeom>
          <a:noFill/>
          <a:ln w="9525">
            <a:noFill/>
            <a:miter lim="800000"/>
            <a:headEnd/>
            <a:tailEnd/>
          </a:ln>
        </p:spPr>
        <p:txBody>
          <a:bodyPr lIns="83265" tIns="41633" rIns="83265" bIns="41633" anchor="b"/>
          <a:lstStyle/>
          <a:p>
            <a:pPr algn="ctr" defTabSz="833438"/>
            <a:endParaRPr lang="en-IN">
              <a:solidFill>
                <a:schemeClr val="tx2"/>
              </a:solidFill>
              <a:latin typeface="DevLys 010" pitchFamily="2" charset="0"/>
            </a:endParaRPr>
          </a:p>
        </p:txBody>
      </p:sp>
      <p:sp>
        <p:nvSpPr>
          <p:cNvPr id="103428" name="Text Box 1028" descr="Large confetti"/>
          <p:cNvSpPr txBox="1">
            <a:spLocks noChangeArrowheads="1"/>
          </p:cNvSpPr>
          <p:nvPr/>
        </p:nvSpPr>
        <p:spPr bwMode="auto">
          <a:xfrm>
            <a:off x="862013" y="1296988"/>
            <a:ext cx="5656262" cy="354012"/>
          </a:xfrm>
          <a:prstGeom prst="rect">
            <a:avLst/>
          </a:prstGeom>
          <a:noFill/>
          <a:ln w="9525">
            <a:noFill/>
            <a:miter lim="800000"/>
            <a:headEnd/>
            <a:tailEnd/>
          </a:ln>
        </p:spPr>
        <p:txBody>
          <a:bodyPr lIns="83265" tIns="41633" rIns="83265" bIns="41633" anchor="b">
            <a:spAutoFit/>
          </a:bodyPr>
          <a:lstStyle/>
          <a:p>
            <a:pPr defTabSz="833438">
              <a:spcBef>
                <a:spcPct val="50000"/>
              </a:spcBef>
            </a:pPr>
            <a:endParaRPr lang="en-IN">
              <a:solidFill>
                <a:schemeClr val="tx2"/>
              </a:solidFill>
              <a:latin typeface="DevLys 010" pitchFamily="2" charset="0"/>
            </a:endParaRPr>
          </a:p>
        </p:txBody>
      </p:sp>
      <p:sp>
        <p:nvSpPr>
          <p:cNvPr id="103429" name="Rectangle 1029" descr="Large confetti"/>
          <p:cNvSpPr>
            <a:spLocks noChangeArrowheads="1"/>
          </p:cNvSpPr>
          <p:nvPr/>
        </p:nvSpPr>
        <p:spPr bwMode="auto">
          <a:xfrm>
            <a:off x="887413" y="0"/>
            <a:ext cx="6362700" cy="679450"/>
          </a:xfrm>
          <a:prstGeom prst="rect">
            <a:avLst/>
          </a:prstGeom>
          <a:noFill/>
          <a:ln w="9525">
            <a:noFill/>
            <a:miter lim="800000"/>
            <a:headEnd/>
            <a:tailEnd/>
          </a:ln>
        </p:spPr>
        <p:txBody>
          <a:bodyPr lIns="83265" tIns="41633" rIns="83265" bIns="41633" anchor="b"/>
          <a:lstStyle/>
          <a:p>
            <a:pPr defTabSz="833438"/>
            <a:r>
              <a:rPr lang="en-GB" sz="2900" b="1">
                <a:solidFill>
                  <a:schemeClr val="tx2"/>
                </a:solidFill>
                <a:latin typeface="DevLys 010" pitchFamily="2" charset="0"/>
                <a:cs typeface="Times New Roman" pitchFamily="18" charset="0"/>
              </a:rPr>
              <a:t>ekuo O;ogkj esa ifjorZu%</a:t>
            </a:r>
            <a:r>
              <a:rPr lang="en-GB" sz="1500" b="1">
                <a:solidFill>
                  <a:schemeClr val="tx2"/>
                </a:solidFill>
                <a:latin typeface="DevLys 010" pitchFamily="2" charset="0"/>
                <a:cs typeface="Times New Roman" pitchFamily="18" charset="0"/>
              </a:rPr>
              <a:t>izR;sd ifjorZu ds ihNs dksbZ ?kVuk</a:t>
            </a:r>
            <a:r>
              <a:rPr lang="en-US" sz="1500" b="1">
                <a:solidFill>
                  <a:schemeClr val="tx2"/>
                </a:solidFill>
                <a:latin typeface="DevLys 010" pitchFamily="2" charset="0"/>
                <a:cs typeface="Times New Roman" pitchFamily="18" charset="0"/>
              </a:rPr>
              <a:t>@</a:t>
            </a:r>
            <a:r>
              <a:rPr lang="en-GB" sz="1500" b="1">
                <a:solidFill>
                  <a:schemeClr val="tx2"/>
                </a:solidFill>
                <a:latin typeface="DevLys 010" pitchFamily="2" charset="0"/>
                <a:cs typeface="Times New Roman" pitchFamily="18" charset="0"/>
              </a:rPr>
              <a:t>dkj.k gksrk gS</a:t>
            </a:r>
            <a:r>
              <a:rPr lang="en-GB" sz="2500" b="1">
                <a:solidFill>
                  <a:schemeClr val="tx2"/>
                </a:solidFill>
                <a:latin typeface="DevLys 010" pitchFamily="2" charset="0"/>
                <a:cs typeface="Times New Roman" pitchFamily="18" charset="0"/>
              </a:rPr>
              <a:t> </a:t>
            </a:r>
            <a:endParaRPr lang="en-US" sz="2500" b="1">
              <a:solidFill>
                <a:schemeClr val="tx2"/>
              </a:solidFill>
              <a:latin typeface="DevLys 010" pitchFamily="2" charset="0"/>
              <a:cs typeface="Times New Roman" pitchFamily="18" charset="0"/>
            </a:endParaRPr>
          </a:p>
        </p:txBody>
      </p:sp>
      <p:graphicFrame>
        <p:nvGraphicFramePr>
          <p:cNvPr id="103468" name="Group 44"/>
          <p:cNvGraphicFramePr>
            <a:graphicFrameLocks noGrp="1"/>
          </p:cNvGraphicFramePr>
          <p:nvPr/>
        </p:nvGraphicFramePr>
        <p:xfrm>
          <a:off x="269875" y="1089025"/>
          <a:ext cx="8170863" cy="4714876"/>
        </p:xfrm>
        <a:graphic>
          <a:graphicData uri="http://schemas.openxmlformats.org/drawingml/2006/table">
            <a:tbl>
              <a:tblPr/>
              <a:tblGrid>
                <a:gridCol w="1473200"/>
                <a:gridCol w="1177925"/>
                <a:gridCol w="803275"/>
                <a:gridCol w="1138238"/>
                <a:gridCol w="1192212"/>
                <a:gridCol w="1193800"/>
                <a:gridCol w="1192213"/>
              </a:tblGrid>
              <a:tr h="180657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GB" sz="2000" b="1" i="0" u="none" strike="noStrike" cap="none" normalizeH="0" baseline="0" smtClean="0">
                          <a:ln>
                            <a:noFill/>
                          </a:ln>
                          <a:solidFill>
                            <a:schemeClr val="tx2"/>
                          </a:solidFill>
                          <a:effectLst/>
                          <a:latin typeface="DevLys 010" pitchFamily="2" charset="0"/>
                          <a:cs typeface="Times New Roman" pitchFamily="18" charset="0"/>
                        </a:rPr>
                        <a:t>   O;ogkj</a:t>
                      </a:r>
                    </a:p>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GB" sz="2000" b="1" i="0" u="none" strike="noStrike" cap="none" normalizeH="0" baseline="0" smtClean="0">
                        <a:ln>
                          <a:noFill/>
                        </a:ln>
                        <a:solidFill>
                          <a:schemeClr val="tx2"/>
                        </a:solidFill>
                        <a:effectLst/>
                        <a:latin typeface="DevLys 010" pitchFamily="2"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;qx</a:t>
                      </a:r>
                    </a:p>
                  </a:txBody>
                  <a:tcPr marL="83265" marR="83265" marT="41633" marB="416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Hkkstu</a:t>
                      </a: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diMk</a:t>
                      </a: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vkokl</a:t>
                      </a: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Ikfjokj@leqnk;</a:t>
                      </a: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oSokfgd lEcU/k</a:t>
                      </a: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1" i="0" u="none" strike="noStrike" cap="none" normalizeH="0" baseline="0" smtClean="0">
                          <a:ln>
                            <a:noFill/>
                          </a:ln>
                          <a:solidFill>
                            <a:schemeClr val="tx2"/>
                          </a:solidFill>
                          <a:effectLst/>
                          <a:latin typeface="DevLys 010" pitchFamily="2" charset="0"/>
                        </a:rPr>
                        <a:t>[kqys esa 'kkSp dh vknr</a:t>
                      </a:r>
                    </a:p>
                  </a:txBody>
                  <a:tcPr marL="83265" marR="83265" marT="41633" marB="416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12017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2"/>
                          </a:solidFill>
                          <a:effectLst/>
                          <a:latin typeface="DevLys 010" pitchFamily="2" charset="0"/>
                        </a:rPr>
                        <a:t>vkfne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2"/>
                          </a:solidFill>
                          <a:effectLst/>
                          <a:latin typeface="DevLys 010" pitchFamily="2" charset="0"/>
                        </a:rPr>
                        <a:t>;qx</a:t>
                      </a:r>
                    </a:p>
                  </a:txBody>
                  <a:tcPr marL="83265" marR="83265" marT="41633" marB="416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17065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2"/>
                          </a:solidFill>
                          <a:effectLst/>
                          <a:latin typeface="DevLys 010" pitchFamily="2" charset="0"/>
                        </a:rPr>
                        <a:t>orZeku ;qx</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IN" sz="2000" b="0" i="0" u="none" strike="noStrike" cap="none" normalizeH="0" baseline="0" smtClean="0">
                        <a:ln>
                          <a:noFill/>
                        </a:ln>
                        <a:solidFill>
                          <a:schemeClr val="tx2"/>
                        </a:solidFill>
                        <a:effectLst/>
                        <a:latin typeface="DevLys 010" pitchFamily="2" charset="0"/>
                      </a:endParaRPr>
                    </a:p>
                  </a:txBody>
                  <a:tcPr marL="83265" marR="83265" marT="41633" marB="416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244475"/>
            <a:ext cx="8686800" cy="1020763"/>
          </a:xfrm>
        </p:spPr>
        <p:txBody>
          <a:bodyPr/>
          <a:lstStyle/>
          <a:p>
            <a:r>
              <a:rPr lang="en-US" sz="4000" smtClean="0">
                <a:latin typeface="Times New Roman" pitchFamily="18" charset="0"/>
                <a:cs typeface="Times New Roman" pitchFamily="18" charset="0"/>
              </a:rPr>
              <a:t>Responsibility of Swachchhata Doot</a:t>
            </a:r>
            <a:endParaRPr lang="en-US" sz="4000" smtClean="0"/>
          </a:p>
        </p:txBody>
      </p:sp>
      <p:sp>
        <p:nvSpPr>
          <p:cNvPr id="28675" name="Content Placeholder 2"/>
          <p:cNvSpPr>
            <a:spLocks noGrp="1"/>
          </p:cNvSpPr>
          <p:nvPr>
            <p:ph idx="1"/>
          </p:nvPr>
        </p:nvSpPr>
        <p:spPr>
          <a:xfrm>
            <a:off x="152400" y="1155700"/>
            <a:ext cx="8839200" cy="4965700"/>
          </a:xfrm>
        </p:spPr>
        <p:txBody>
          <a:bodyPr/>
          <a:lstStyle/>
          <a:p>
            <a:pPr algn="just">
              <a:lnSpc>
                <a:spcPct val="90000"/>
              </a:lnSpc>
            </a:pPr>
            <a:r>
              <a:rPr lang="en-US" sz="2200" smtClean="0">
                <a:latin typeface="Times New Roman" pitchFamily="18" charset="0"/>
                <a:cs typeface="Times New Roman" pitchFamily="18" charset="0"/>
              </a:rPr>
              <a:t>Coordination with GP/BRC/Block in formation of VWSC, if not formed and providing guidance for annual village plan, weekly meeting of VWSC on a fixed day, on sanitation and drive on community led sanitation by VWSC .</a:t>
            </a:r>
          </a:p>
          <a:p>
            <a:pPr algn="just">
              <a:lnSpc>
                <a:spcPct val="90000"/>
              </a:lnSpc>
            </a:pPr>
            <a:r>
              <a:rPr lang="en-US" sz="2200" smtClean="0">
                <a:latin typeface="Times New Roman" pitchFamily="18" charset="0"/>
                <a:cs typeface="Times New Roman" pitchFamily="18" charset="0"/>
              </a:rPr>
              <a:t>Coordinating with Panchayat Members for </a:t>
            </a:r>
            <a:r>
              <a:rPr lang="en-US" sz="2200" b="1" smtClean="0">
                <a:latin typeface="Times New Roman" pitchFamily="18" charset="0"/>
                <a:cs typeface="Times New Roman" pitchFamily="18" charset="0"/>
              </a:rPr>
              <a:t>monthly meeting of Gram Sabha </a:t>
            </a:r>
            <a:r>
              <a:rPr lang="en-US" sz="2200" smtClean="0">
                <a:latin typeface="Times New Roman" pitchFamily="18" charset="0"/>
                <a:cs typeface="Times New Roman" pitchFamily="18" charset="0"/>
              </a:rPr>
              <a:t>(Sanitation Day) every month for evaluating status of sanitation, hygiene, safe drinking water, disposal of solid and liquid waste etc.</a:t>
            </a:r>
          </a:p>
          <a:p>
            <a:pPr algn="just"/>
            <a:r>
              <a:rPr lang="en-US" sz="2200" smtClean="0">
                <a:latin typeface="Times New Roman" pitchFamily="18" charset="0"/>
                <a:cs typeface="Times New Roman" pitchFamily="18" charset="0"/>
              </a:rPr>
              <a:t>To visit School and the Anganwadi at regular intervals for discussion on cleanliness, maintenance and use of toilets, pursue introduction of </a:t>
            </a:r>
            <a:r>
              <a:rPr lang="en-US" sz="2200" b="1" smtClean="0">
                <a:latin typeface="Times New Roman" pitchFamily="18" charset="0"/>
                <a:cs typeface="Times New Roman" pitchFamily="18" charset="0"/>
              </a:rPr>
              <a:t>discussion after prayer meeting about the need for installation of toilets and use, safe </a:t>
            </a:r>
            <a:r>
              <a:rPr lang="en-US" sz="2200" smtClean="0">
                <a:latin typeface="Times New Roman" pitchFamily="18" charset="0"/>
                <a:cs typeface="Times New Roman" pitchFamily="18" charset="0"/>
              </a:rPr>
              <a:t>disposal of child excreta in toilets, hand washing at critical times and introducing “Child Cabinet”. Coordinate with schools for competitions (poster, essay, quiz, play, music on the theme of sanitation, hygiene etc.) among students during special campaign like “Yearly Sanitation Week/ Fortnight”.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28600" y="0"/>
            <a:ext cx="8458200" cy="927100"/>
          </a:xfrm>
        </p:spPr>
        <p:txBody>
          <a:bodyPr/>
          <a:lstStyle/>
          <a:p>
            <a:r>
              <a:rPr lang="en-US" smtClean="0">
                <a:latin typeface="Times New Roman" pitchFamily="18" charset="0"/>
                <a:cs typeface="Times New Roman" pitchFamily="18" charset="0"/>
              </a:rPr>
              <a:t>Responsibility of Swachchhata Doot</a:t>
            </a:r>
            <a:endParaRPr lang="en-US" smtClean="0"/>
          </a:p>
        </p:txBody>
      </p:sp>
      <p:sp>
        <p:nvSpPr>
          <p:cNvPr id="29699" name="Content Placeholder 2"/>
          <p:cNvSpPr>
            <a:spLocks noGrp="1"/>
          </p:cNvSpPr>
          <p:nvPr>
            <p:ph idx="1"/>
          </p:nvPr>
        </p:nvSpPr>
        <p:spPr>
          <a:xfrm>
            <a:off x="152400" y="774700"/>
            <a:ext cx="8839200" cy="5346700"/>
          </a:xfrm>
        </p:spPr>
        <p:txBody>
          <a:bodyPr/>
          <a:lstStyle/>
          <a:p>
            <a:pPr algn="just"/>
            <a:r>
              <a:rPr lang="en-US" sz="2200" smtClean="0">
                <a:latin typeface="Times New Roman" pitchFamily="18" charset="0"/>
                <a:cs typeface="Times New Roman" pitchFamily="18" charset="0"/>
              </a:rPr>
              <a:t>Mobilizing schools for Health Walk, Rally in the village, Focussed Group Discussions and door-to-door drive by students</a:t>
            </a:r>
          </a:p>
          <a:p>
            <a:pPr algn="just"/>
            <a:r>
              <a:rPr lang="en-US" sz="2200" smtClean="0">
                <a:latin typeface="Times New Roman" pitchFamily="18" charset="0"/>
                <a:cs typeface="Times New Roman" pitchFamily="18" charset="0"/>
              </a:rPr>
              <a:t>Coordinate with SHGs, peruse for fixing a day every fortnight for discussion on Sanitation, Hygiene and Water, motivate for offering loans to members for installation of IHHLs, purchase of water filters etc. and persuading them to meet women members of HHs for constructing IHHLs, using and maintaining, disposing child excreta in toilets, safe handling of water etc.</a:t>
            </a:r>
          </a:p>
          <a:p>
            <a:pPr algn="just"/>
            <a:r>
              <a:rPr lang="en-US" sz="2200" smtClean="0">
                <a:latin typeface="Times New Roman" pitchFamily="18" charset="0"/>
                <a:cs typeface="Times New Roman" pitchFamily="18" charset="0"/>
              </a:rPr>
              <a:t>Interacting with ASHA and Anganwadi workers for disseminating messages on sanitation, safe handling of water, disposal of child excreta, hand washing, cleanliness etc. while they visit HHs.</a:t>
            </a:r>
          </a:p>
          <a:p>
            <a:pPr algn="just"/>
            <a:r>
              <a:rPr lang="en-US" sz="2200" smtClean="0">
                <a:latin typeface="Times New Roman" pitchFamily="18" charset="0"/>
                <a:cs typeface="Times New Roman" pitchFamily="18" charset="0"/>
              </a:rPr>
              <a:t>Co-ordinate, display and use of </a:t>
            </a:r>
            <a:r>
              <a:rPr lang="en-US" sz="2200" b="1" smtClean="0">
                <a:latin typeface="Times New Roman" pitchFamily="18" charset="0"/>
                <a:cs typeface="Times New Roman" pitchFamily="18" charset="0"/>
              </a:rPr>
              <a:t>reminder media (e.g. wall paintings, wall </a:t>
            </a:r>
            <a:r>
              <a:rPr lang="en-US" sz="2200" smtClean="0">
                <a:latin typeface="Times New Roman" pitchFamily="18" charset="0"/>
                <a:cs typeface="Times New Roman" pitchFamily="18" charset="0"/>
              </a:rPr>
              <a:t>writings, Posters, Tin Plates etc.) on issues of sanitation, hygiene and safe drinking water in </a:t>
            </a:r>
            <a:r>
              <a:rPr lang="en-US" sz="2200" b="1" smtClean="0">
                <a:latin typeface="Times New Roman" pitchFamily="18" charset="0"/>
                <a:cs typeface="Times New Roman" pitchFamily="18" charset="0"/>
              </a:rPr>
              <a:t>each of the habitations of the village and in schools, </a:t>
            </a:r>
            <a:r>
              <a:rPr lang="en-US" sz="2200" smtClean="0">
                <a:latin typeface="Times New Roman" pitchFamily="18" charset="0"/>
                <a:cs typeface="Times New Roman" pitchFamily="18" charset="0"/>
              </a:rPr>
              <a:t>Anganwadis and important places of the village.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 y="244475"/>
            <a:ext cx="8534400" cy="1020763"/>
          </a:xfrm>
        </p:spPr>
        <p:txBody>
          <a:bodyPr/>
          <a:lstStyle/>
          <a:p>
            <a:r>
              <a:rPr lang="en-US" smtClean="0">
                <a:latin typeface="Times New Roman" pitchFamily="18" charset="0"/>
                <a:cs typeface="Times New Roman" pitchFamily="18" charset="0"/>
              </a:rPr>
              <a:t>Responsibility of Swachchhata Doot</a:t>
            </a:r>
            <a:endParaRPr lang="en-US" smtClean="0"/>
          </a:p>
        </p:txBody>
      </p:sp>
      <p:sp>
        <p:nvSpPr>
          <p:cNvPr id="30723" name="Content Placeholder 2"/>
          <p:cNvSpPr>
            <a:spLocks noGrp="1"/>
          </p:cNvSpPr>
          <p:nvPr>
            <p:ph idx="1"/>
          </p:nvPr>
        </p:nvSpPr>
        <p:spPr>
          <a:xfrm>
            <a:off x="228600" y="1223963"/>
            <a:ext cx="8610600" cy="4244975"/>
          </a:xfrm>
        </p:spPr>
        <p:txBody>
          <a:bodyPr/>
          <a:lstStyle/>
          <a:p>
            <a:pPr algn="just"/>
            <a:r>
              <a:rPr lang="en-US" sz="2200" smtClean="0">
                <a:latin typeface="Times New Roman" pitchFamily="18" charset="0"/>
                <a:cs typeface="Times New Roman" pitchFamily="18" charset="0"/>
              </a:rPr>
              <a:t>Coordinate capacity building of masons for construction of quality IHHLs etc. in GP/Block.</a:t>
            </a:r>
          </a:p>
          <a:p>
            <a:pPr algn="just"/>
            <a:r>
              <a:rPr lang="en-US" sz="2200" smtClean="0">
                <a:latin typeface="Times New Roman" pitchFamily="18" charset="0"/>
                <a:cs typeface="Times New Roman" pitchFamily="18" charset="0"/>
              </a:rPr>
              <a:t>To encourage Households (HHs) to go for construction of IHHL themselves by engaging masons, as per recommended specification and get incentive (if BPL or physically handicapped), so that they can have toilet as per their choice and ensure standards and sustainability.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lstStyle/>
          <a:p>
            <a:r>
              <a:rPr lang="en-US" sz="4000" smtClean="0">
                <a:latin typeface="Times New Roman" pitchFamily="18" charset="0"/>
              </a:rPr>
              <a:t>Nirmal Gram Puraskar</a:t>
            </a:r>
            <a:endParaRPr lang="en-IN" sz="4000" smtClean="0">
              <a:latin typeface="Times New Roman" pitchFamily="18" charset="0"/>
            </a:endParaRPr>
          </a:p>
        </p:txBody>
      </p:sp>
      <p:sp>
        <p:nvSpPr>
          <p:cNvPr id="96259" name="Rectangle 3"/>
          <p:cNvSpPr>
            <a:spLocks noGrp="1"/>
          </p:cNvSpPr>
          <p:nvPr>
            <p:ph type="body" idx="1"/>
          </p:nvPr>
        </p:nvSpPr>
        <p:spPr/>
        <p:txBody>
          <a:bodyPr/>
          <a:lstStyle/>
          <a:p>
            <a:pPr algn="just">
              <a:buFont typeface="Arial" charset="0"/>
              <a:buNone/>
            </a:pPr>
            <a:r>
              <a:rPr lang="en-US" sz="2200" smtClean="0">
                <a:latin typeface="Times New Roman" pitchFamily="18" charset="0"/>
              </a:rPr>
              <a:t>	To add vigor to TSC  implementation, Government of India   separately launched during the year 2004-05, an award scheme called the </a:t>
            </a:r>
            <a:r>
              <a:rPr lang="en-US" sz="2200" b="1" smtClean="0">
                <a:latin typeface="Times New Roman" pitchFamily="18" charset="0"/>
              </a:rPr>
              <a:t>“Nirmal Gram Purakar”</a:t>
            </a:r>
            <a:r>
              <a:rPr lang="en-US" sz="2200" smtClean="0">
                <a:latin typeface="Times New Roman" pitchFamily="18" charset="0"/>
              </a:rPr>
              <a:t> for fully sanitized and open defecation free Gram Panchayats, Blocks and Districts. The first awards were given in the year 2005. No Gram Panchayat was awarded NGP in Haryana during the initial two years i.e., 2004-05 and 2005-06. The Nirmal Gram Puraskar guidelines have been modified from time to time. </a:t>
            </a:r>
            <a:endParaRPr lang="en-IN" sz="2200" smtClean="0">
              <a:latin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idx="4294967295"/>
          </p:nvPr>
        </p:nvSpPr>
        <p:spPr/>
        <p:txBody>
          <a:bodyPr/>
          <a:lstStyle/>
          <a:p>
            <a:r>
              <a:rPr lang="en-US" sz="4000" smtClean="0">
                <a:latin typeface="Times New Roman" pitchFamily="18" charset="0"/>
                <a:cs typeface="Times New Roman" pitchFamily="18" charset="0"/>
              </a:rPr>
              <a:t>Nirmal Gram Puraskar-Eligibility</a:t>
            </a:r>
            <a:endParaRPr lang="en-US" sz="4000" smtClean="0"/>
          </a:p>
        </p:txBody>
      </p:sp>
      <p:sp>
        <p:nvSpPr>
          <p:cNvPr id="97283" name="Content Placeholder 2"/>
          <p:cNvSpPr>
            <a:spLocks noGrp="1"/>
          </p:cNvSpPr>
          <p:nvPr>
            <p:ph idx="4294967295"/>
          </p:nvPr>
        </p:nvSpPr>
        <p:spPr>
          <a:xfrm>
            <a:off x="0" y="1428750"/>
            <a:ext cx="9144000" cy="4040188"/>
          </a:xfrm>
        </p:spPr>
        <p:txBody>
          <a:bodyPr/>
          <a:lstStyle/>
          <a:p>
            <a:pPr algn="just"/>
            <a:r>
              <a:rPr lang="en-US" smtClean="0"/>
              <a:t>	</a:t>
            </a:r>
            <a:r>
              <a:rPr lang="en-US" sz="2200" smtClean="0">
                <a:latin typeface="Times New Roman" pitchFamily="18" charset="0"/>
                <a:cs typeface="Times New Roman" pitchFamily="18" charset="0"/>
              </a:rPr>
              <a:t>Full sanitation coverage with ODF status, </a:t>
            </a:r>
          </a:p>
          <a:p>
            <a:pPr algn="just"/>
            <a:r>
              <a:rPr lang="en-US" sz="2200" smtClean="0">
                <a:latin typeface="Times New Roman" pitchFamily="18" charset="0"/>
                <a:cs typeface="Times New Roman" pitchFamily="18" charset="0"/>
              </a:rPr>
              <a:t> 	all schools/angwanwadis having sanitation facilities including those 	located in private buildings and general cleanliness in the village.</a:t>
            </a:r>
          </a:p>
          <a:p>
            <a:pPr algn="just"/>
            <a:r>
              <a:rPr lang="en-US" sz="2200" smtClean="0">
                <a:latin typeface="Times New Roman" pitchFamily="18" charset="0"/>
                <a:cs typeface="Times New Roman" pitchFamily="18" charset="0"/>
              </a:rPr>
              <a:t> 	GPs to be covered under conjoint approach in a saturation mode having 	full sanitation coverage with adequate water supply and functional 	arrangements for SLWM.</a:t>
            </a:r>
          </a:p>
          <a:p>
            <a:pPr algn="just">
              <a:buFont typeface="Arial" charset="0"/>
              <a:buNone/>
            </a:pPr>
            <a:endParaRPr lang="en-US" sz="220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244475"/>
            <a:ext cx="9144000" cy="682625"/>
          </a:xfrm>
        </p:spPr>
        <p:txBody>
          <a:bodyPr/>
          <a:lstStyle/>
          <a:p>
            <a:pPr eaLnBrk="1" hangingPunct="1"/>
            <a:r>
              <a:rPr lang="en-US" sz="4000" smtClean="0">
                <a:latin typeface="Times New Roman" pitchFamily="18" charset="0"/>
                <a:cs typeface="Times New Roman" pitchFamily="18" charset="0"/>
              </a:rPr>
              <a:t>NGP-Award Money</a:t>
            </a:r>
          </a:p>
        </p:txBody>
      </p:sp>
      <p:graphicFrame>
        <p:nvGraphicFramePr>
          <p:cNvPr id="31860" name="Group 116"/>
          <p:cNvGraphicFramePr>
            <a:graphicFrameLocks noGrp="1"/>
          </p:cNvGraphicFramePr>
          <p:nvPr/>
        </p:nvGraphicFramePr>
        <p:xfrm>
          <a:off x="152400" y="1003300"/>
          <a:ext cx="8991600" cy="5035550"/>
        </p:xfrm>
        <a:graphic>
          <a:graphicData uri="http://schemas.openxmlformats.org/drawingml/2006/table">
            <a:tbl>
              <a:tblPr/>
              <a:tblGrid>
                <a:gridCol w="4495800"/>
                <a:gridCol w="4495800"/>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 Population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Amount (Rs.)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charset="0"/>
                        </a:rPr>
                        <a:t>Gram Panchayats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 or below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47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1000-1999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2000-4999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5000-9999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4,00,000/-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10,000 or more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Panchayat Samitis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Upto 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10,00,000/-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25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50001 &amp; above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20,00,000/-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Zila Parishad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Upto 1000000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30,00,000/-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Above 1000000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charset="0"/>
                        </a:rPr>
                        <a:t>50,00,000/-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smtClean="0">
                <a:latin typeface="Times New Roman" pitchFamily="18" charset="0"/>
                <a:cs typeface="Times New Roman" pitchFamily="18" charset="0"/>
              </a:rPr>
              <a:t>Mukhyamantari</a:t>
            </a:r>
            <a:r>
              <a:rPr lang="en-US" dirty="0" smtClean="0">
                <a:latin typeface="Times New Roman" pitchFamily="18" charset="0"/>
                <a:cs typeface="Times New Roman" pitchFamily="18" charset="0"/>
              </a:rPr>
              <a:t>  Sanitation Incentive </a:t>
            </a:r>
            <a:r>
              <a:rPr lang="en-US" dirty="0" err="1" smtClean="0">
                <a:latin typeface="Times New Roman" pitchFamily="18" charset="0"/>
                <a:cs typeface="Times New Roman" pitchFamily="18" charset="0"/>
              </a:rPr>
              <a:t>Puraskar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(MSIPY)</a:t>
            </a:r>
            <a:endParaRPr lang="en-US" dirty="0">
              <a:latin typeface="Times New Roman" pitchFamily="18" charset="0"/>
              <a:cs typeface="Times New Roman" pitchFamily="18" charset="0"/>
            </a:endParaRPr>
          </a:p>
        </p:txBody>
      </p:sp>
      <p:sp>
        <p:nvSpPr>
          <p:cNvPr id="33795" name="Content Placeholder 2"/>
          <p:cNvSpPr>
            <a:spLocks noGrp="1"/>
          </p:cNvSpPr>
          <p:nvPr>
            <p:ph idx="1"/>
          </p:nvPr>
        </p:nvSpPr>
        <p:spPr>
          <a:xfrm>
            <a:off x="0" y="1360488"/>
            <a:ext cx="9144000" cy="4108450"/>
          </a:xfrm>
        </p:spPr>
        <p:txBody>
          <a:bodyPr/>
          <a:lstStyle/>
          <a:p>
            <a:pPr marL="0" indent="0" algn="just" eaLnBrk="1" hangingPunct="1">
              <a:buFont typeface="Arial" charset="0"/>
              <a:buNone/>
            </a:pPr>
            <a:r>
              <a:rPr lang="en-US" smtClean="0"/>
              <a:t>Launched in the year 2007-08 has been introduced to incentivize GPs for good performance in Sanitation as State incentive Scheme on Sanitation, re-named as  Mukhyamantari  Sanitation Incentive Puraskar Yojana in the year 2001-10.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136525"/>
            <a:ext cx="8229600" cy="747713"/>
          </a:xfrm>
        </p:spPr>
        <p:txBody>
          <a:bodyPr/>
          <a:lstStyle/>
          <a:p>
            <a:pPr eaLnBrk="1" hangingPunct="1"/>
            <a:r>
              <a:rPr lang="en-US" sz="4000" smtClean="0">
                <a:latin typeface="Times New Roman" pitchFamily="18" charset="0"/>
                <a:cs typeface="Times New Roman" pitchFamily="18" charset="0"/>
              </a:rPr>
              <a:t>Structure of Awards</a:t>
            </a:r>
          </a:p>
        </p:txBody>
      </p:sp>
      <p:graphicFrame>
        <p:nvGraphicFramePr>
          <p:cNvPr id="34880" name="Group 64"/>
          <p:cNvGraphicFramePr>
            <a:graphicFrameLocks noGrp="1"/>
          </p:cNvGraphicFramePr>
          <p:nvPr>
            <p:ph sz="quarter" idx="2"/>
          </p:nvPr>
        </p:nvGraphicFramePr>
        <p:xfrm>
          <a:off x="188913" y="3128963"/>
          <a:ext cx="8650287" cy="2913062"/>
        </p:xfrm>
        <a:graphic>
          <a:graphicData uri="http://schemas.openxmlformats.org/drawingml/2006/table">
            <a:tbl>
              <a:tblPr/>
              <a:tblGrid>
                <a:gridCol w="2165350"/>
                <a:gridCol w="2160587"/>
                <a:gridCol w="2149475"/>
                <a:gridCol w="2174875"/>
              </a:tblGrid>
              <a:tr h="43338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Level </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Population categories and Award money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r>
              <a:tr h="493713">
                <a:tc vMerge="1">
                  <a:txBody>
                    <a:bodyPr/>
                    <a:lstStyle/>
                    <a:p>
                      <a:endParaRPr lang="en-IN"/>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0-1500</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(Award in 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1501-4000</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(Award in 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4000 &gt;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(Award in 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Block </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0" i="0" u="none" strike="noStrike" cap="none" normalizeH="0" baseline="0" smtClean="0">
                          <a:ln>
                            <a:noFill/>
                          </a:ln>
                          <a:solidFill>
                            <a:schemeClr val="tx1"/>
                          </a:solidFill>
                          <a:effectLst/>
                          <a:latin typeface="Calibri" pitchFamily="34" charset="0"/>
                          <a:cs typeface="Arial" charset="0"/>
                        </a:rPr>
                        <a:t>50000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0" i="0" u="none" strike="noStrike" cap="none" normalizeH="0" baseline="0" smtClean="0">
                          <a:ln>
                            <a:noFill/>
                          </a:ln>
                          <a:solidFill>
                            <a:schemeClr val="tx1"/>
                          </a:solidFill>
                          <a:effectLst/>
                          <a:latin typeface="Calibri" pitchFamily="34" charset="0"/>
                          <a:cs typeface="Arial" charset="0"/>
                        </a:rPr>
                        <a:t>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1800" b="0" i="0" u="none" strike="noStrike" cap="none" normalizeH="0" baseline="0" smtClean="0">
                          <a:ln>
                            <a:noFill/>
                          </a:ln>
                          <a:solidFill>
                            <a:schemeClr val="tx1"/>
                          </a:solidFill>
                          <a:effectLst/>
                          <a:latin typeface="Calibri" pitchFamily="34" charset="0"/>
                          <a:cs typeface="Arial" charset="0"/>
                        </a:rPr>
                        <a:t>100000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56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District </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150000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200000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9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State </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300000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500000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700000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Sustainability </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75000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100000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125000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4882" name="Group 66"/>
          <p:cNvGraphicFramePr>
            <a:graphicFrameLocks noGrp="1"/>
          </p:cNvGraphicFramePr>
          <p:nvPr/>
        </p:nvGraphicFramePr>
        <p:xfrm>
          <a:off x="228600" y="952500"/>
          <a:ext cx="8534400" cy="1665288"/>
        </p:xfrm>
        <a:graphic>
          <a:graphicData uri="http://schemas.openxmlformats.org/drawingml/2006/table">
            <a:tbl>
              <a:tblPr/>
              <a:tblGrid>
                <a:gridCol w="2852738"/>
                <a:gridCol w="2849562"/>
                <a:gridCol w="2832100"/>
              </a:tblGrid>
              <a:tr h="479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Sr. No.</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charset="0"/>
                        </a:rPr>
                        <a:t>Three tiers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Sustainability </a:t>
                      </a:r>
                      <a:endParaRPr kumimoji="0" lang="en-US" sz="20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1</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Block level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2</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District level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District level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3</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State level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75" name="Text Placeholder 6"/>
          <p:cNvSpPr>
            <a:spLocks noGrp="1"/>
          </p:cNvSpPr>
          <p:nvPr>
            <p:ph type="body" sz="half" idx="1"/>
          </p:nvPr>
        </p:nvSpPr>
        <p:spPr>
          <a:xfrm>
            <a:off x="457200" y="2584450"/>
            <a:ext cx="8001000" cy="476250"/>
          </a:xfrm>
        </p:spPr>
        <p:txBody>
          <a:bodyPr/>
          <a:lstStyle/>
          <a:p>
            <a:pPr algn="ctr">
              <a:buFont typeface="Wingdings 2" pitchFamily="18" charset="2"/>
              <a:buNone/>
            </a:pPr>
            <a:r>
              <a:rPr lang="en-IN" b="1" smtClean="0">
                <a:latin typeface="Times New Roman" pitchFamily="18" charset="0"/>
                <a:cs typeface="Times New Roman" pitchFamily="18" charset="0"/>
              </a:rPr>
              <a:t>Population categories and Award Money</a:t>
            </a:r>
          </a:p>
        </p:txBody>
      </p:sp>
      <p:sp>
        <p:nvSpPr>
          <p:cNvPr id="7" name="Slide Number Placeholder 6"/>
          <p:cNvSpPr>
            <a:spLocks noGrp="1"/>
          </p:cNvSpPr>
          <p:nvPr>
            <p:ph type="sldNum" sz="quarter" idx="12"/>
          </p:nvPr>
        </p:nvSpPr>
        <p:spPr/>
        <p:txBody>
          <a:bodyPr/>
          <a:lstStyle/>
          <a:p>
            <a:pPr>
              <a:defRPr/>
            </a:pPr>
            <a:fld id="{83230310-32EC-4C7F-A703-0795D14C1A15}" type="slidenum">
              <a:rPr lang="en-US" smtClean="0"/>
              <a:pPr>
                <a:defRPr/>
              </a:pPr>
              <a:t>47</a:t>
            </a:fld>
            <a:endParaRPr lang="en-US"/>
          </a:p>
        </p:txBody>
      </p:sp>
      <p:sp>
        <p:nvSpPr>
          <p:cNvPr id="8" name="Footer Placeholder 7"/>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99" name="Group 59"/>
          <p:cNvGraphicFramePr>
            <a:graphicFrameLocks noGrp="1"/>
          </p:cNvGraphicFramePr>
          <p:nvPr/>
        </p:nvGraphicFramePr>
        <p:xfrm>
          <a:off x="381000" y="1360488"/>
          <a:ext cx="8153400" cy="3348037"/>
        </p:xfrm>
        <a:graphic>
          <a:graphicData uri="http://schemas.openxmlformats.org/drawingml/2006/table">
            <a:tbl>
              <a:tblPr/>
              <a:tblGrid>
                <a:gridCol w="1720850"/>
                <a:gridCol w="1722438"/>
                <a:gridCol w="1720850"/>
                <a:gridCol w="1720850"/>
                <a:gridCol w="1268412"/>
              </a:tblGrid>
              <a:tr h="690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Years</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No. of GPs</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Three Tier Awards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Sustainability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Awards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Total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2007-08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DF3DB"/>
                    </a:solidFill>
                  </a:tcPr>
                </a:tc>
              </a:tr>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2008-09</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100</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120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120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2009-10</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175</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216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222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2010-11</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263</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318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331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onstantia" pitchFamily="18" charset="0"/>
                          <a:cs typeface="Times New Roman" pitchFamily="18" charset="0"/>
                        </a:rPr>
                        <a:t>2011-12</a:t>
                      </a:r>
                      <a:endParaRPr kumimoji="0" lang="en-US" sz="2000" b="1"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9FAF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onstantia" pitchFamily="18" charset="0"/>
                          <a:cs typeface="Times New Roman" pitchFamily="18" charset="0"/>
                        </a:rPr>
                        <a:t>289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9FAF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onstantia" pitchFamily="18" charset="0"/>
                          <a:cs typeface="Times New Roman" pitchFamily="18" charset="0"/>
                        </a:rPr>
                        <a:t>350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9FAF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onstantia" pitchFamily="18" charset="0"/>
                          <a:cs typeface="Times New Roman" pitchFamily="18" charset="0"/>
                        </a:rPr>
                        <a:t>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9FAF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onstantia" pitchFamily="18" charset="0"/>
                          <a:cs typeface="Times New Roman" pitchFamily="18" charset="0"/>
                        </a:rPr>
                        <a:t>385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9FAFC"/>
                    </a:solidFill>
                  </a:tcPr>
                </a:tc>
              </a:tr>
              <a:tr h="53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Times New Roman" pitchFamily="18" charset="0"/>
                        </a:rPr>
                        <a:t>Total</a:t>
                      </a:r>
                      <a:endParaRPr kumimoji="0" lang="en-US" sz="2000" b="0" i="0" u="none" strike="noStrike" cap="none" normalizeH="0" baseline="0" smtClean="0">
                        <a:ln>
                          <a:noFill/>
                        </a:ln>
                        <a:solidFill>
                          <a:schemeClr val="tx1"/>
                        </a:solidFill>
                        <a:effectLst/>
                        <a:latin typeface="Constantia"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871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1048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54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onstantia" pitchFamily="18" charset="0"/>
                          <a:cs typeface="Arial" charset="0"/>
                        </a:rPr>
                        <a:t>1102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92" name="Rectangle 239"/>
          <p:cNvSpPr>
            <a:spLocks noChangeArrowheads="1"/>
          </p:cNvSpPr>
          <p:nvPr/>
        </p:nvSpPr>
        <p:spPr bwMode="auto">
          <a:xfrm>
            <a:off x="0" y="3802063"/>
            <a:ext cx="184150" cy="366712"/>
          </a:xfrm>
          <a:prstGeom prst="rect">
            <a:avLst/>
          </a:prstGeom>
          <a:noFill/>
          <a:ln w="9525">
            <a:noFill/>
            <a:miter lim="800000"/>
            <a:headEnd/>
            <a:tailEnd/>
          </a:ln>
        </p:spPr>
        <p:txBody>
          <a:bodyPr wrap="none" anchor="ctr">
            <a:spAutoFit/>
          </a:bodyPr>
          <a:lstStyle/>
          <a:p>
            <a:endParaRPr lang="en-IN"/>
          </a:p>
        </p:txBody>
      </p:sp>
      <p:sp>
        <p:nvSpPr>
          <p:cNvPr id="35893" name="Rectangle 245"/>
          <p:cNvSpPr>
            <a:spLocks noChangeArrowheads="1"/>
          </p:cNvSpPr>
          <p:nvPr/>
        </p:nvSpPr>
        <p:spPr bwMode="auto">
          <a:xfrm>
            <a:off x="152400" y="0"/>
            <a:ext cx="8229600" cy="1089025"/>
          </a:xfrm>
          <a:prstGeom prst="rect">
            <a:avLst/>
          </a:prstGeom>
          <a:noFill/>
          <a:ln w="9525">
            <a:noFill/>
            <a:miter lim="800000"/>
            <a:headEnd/>
            <a:tailEnd/>
          </a:ln>
        </p:spPr>
        <p:txBody>
          <a:bodyPr anchor="ctr"/>
          <a:lstStyle/>
          <a:p>
            <a:pPr algn="ctr"/>
            <a:r>
              <a:rPr lang="en-US" sz="4000" b="1">
                <a:solidFill>
                  <a:schemeClr val="tx2"/>
                </a:solidFill>
                <a:latin typeface="Times New Roman" pitchFamily="18" charset="0"/>
                <a:cs typeface="Times New Roman" pitchFamily="18" charset="0"/>
              </a:rPr>
              <a:t>Year wise No. of GPs awarded/ Total No. of awards</a:t>
            </a:r>
          </a:p>
        </p:txBody>
      </p:sp>
      <p:sp>
        <p:nvSpPr>
          <p:cNvPr id="35894" name="Rectangle 5"/>
          <p:cNvSpPr>
            <a:spLocks noChangeArrowheads="1"/>
          </p:cNvSpPr>
          <p:nvPr/>
        </p:nvSpPr>
        <p:spPr bwMode="auto">
          <a:xfrm>
            <a:off x="342900" y="4557713"/>
            <a:ext cx="8458200" cy="915987"/>
          </a:xfrm>
          <a:prstGeom prst="rect">
            <a:avLst/>
          </a:prstGeom>
          <a:noFill/>
          <a:ln w="9525">
            <a:noFill/>
            <a:miter lim="800000"/>
            <a:headEnd/>
            <a:tailEnd/>
          </a:ln>
        </p:spPr>
        <p:txBody>
          <a:bodyPr>
            <a:spAutoFit/>
          </a:bodyPr>
          <a:lstStyle/>
          <a:p>
            <a:r>
              <a:rPr lang="en-IN" b="1"/>
              <a:t>Note: </a:t>
            </a:r>
          </a:p>
          <a:p>
            <a:r>
              <a:rPr lang="en-IN" b="1"/>
              <a:t>1.14% GPs including those of 2011-12 awarded under the scheme since inception. </a:t>
            </a:r>
          </a:p>
        </p:txBody>
      </p:sp>
      <p:sp>
        <p:nvSpPr>
          <p:cNvPr id="7" name="Slide Number Placeholder 6"/>
          <p:cNvSpPr>
            <a:spLocks noGrp="1"/>
          </p:cNvSpPr>
          <p:nvPr>
            <p:ph type="sldNum" sz="quarter" idx="12"/>
          </p:nvPr>
        </p:nvSpPr>
        <p:spPr/>
        <p:txBody>
          <a:bodyPr/>
          <a:lstStyle/>
          <a:p>
            <a:pPr>
              <a:defRPr/>
            </a:pPr>
            <a:fld id="{99AADA20-CED0-479E-ADDB-DD375D20621E}"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smtClean="0">
                <a:latin typeface="Times New Roman" pitchFamily="18" charset="0"/>
                <a:cs typeface="Times New Roman" pitchFamily="18" charset="0"/>
              </a:rPr>
              <a:t>Financial Incentives to GPs for Improved Sanitation: Safai-karmis</a:t>
            </a:r>
          </a:p>
        </p:txBody>
      </p:sp>
      <p:sp>
        <p:nvSpPr>
          <p:cNvPr id="37891" name="Content Placeholder 2"/>
          <p:cNvSpPr>
            <a:spLocks noGrp="1"/>
          </p:cNvSpPr>
          <p:nvPr>
            <p:ph idx="1"/>
          </p:nvPr>
        </p:nvSpPr>
        <p:spPr>
          <a:xfrm>
            <a:off x="152400" y="1428750"/>
            <a:ext cx="8839200" cy="4040188"/>
          </a:xfrm>
        </p:spPr>
        <p:txBody>
          <a:bodyPr/>
          <a:lstStyle/>
          <a:p>
            <a:pPr marL="0" indent="0" algn="just"/>
            <a:r>
              <a:rPr lang="en-US" sz="2200" smtClean="0">
                <a:latin typeface="Times New Roman" pitchFamily="18" charset="0"/>
                <a:cs typeface="Times New Roman" pitchFamily="18" charset="0"/>
              </a:rPr>
              <a:t> 	GPs are given financial assistance  for deployment of Safai-karmis 	for maintaining cleanliness in the villages on the basis of population.</a:t>
            </a:r>
          </a:p>
          <a:p>
            <a:pPr marL="0" indent="0" algn="just"/>
            <a:r>
              <a:rPr lang="en-US" sz="2200" smtClean="0">
                <a:latin typeface="Times New Roman" pitchFamily="18" charset="0"/>
                <a:cs typeface="Times New Roman" pitchFamily="18" charset="0"/>
              </a:rPr>
              <a:t> 	The beat of safai-karmis should be fixed.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descr="Large confetti"/>
          <p:cNvSpPr txBox="1">
            <a:spLocks noChangeArrowheads="1"/>
          </p:cNvSpPr>
          <p:nvPr/>
        </p:nvSpPr>
        <p:spPr bwMode="auto">
          <a:xfrm>
            <a:off x="1022350" y="250825"/>
            <a:ext cx="5683250" cy="523875"/>
          </a:xfrm>
          <a:prstGeom prst="rect">
            <a:avLst/>
          </a:prstGeom>
          <a:noFill/>
          <a:ln w="9525">
            <a:noFill/>
            <a:miter lim="800000"/>
            <a:headEnd/>
            <a:tailEnd/>
          </a:ln>
        </p:spPr>
        <p:txBody>
          <a:bodyPr lIns="83265" tIns="41633" rIns="83265" bIns="41633" anchor="b">
            <a:spAutoFit/>
          </a:bodyPr>
          <a:lstStyle/>
          <a:p>
            <a:pPr defTabSz="833438">
              <a:spcBef>
                <a:spcPct val="50000"/>
              </a:spcBef>
            </a:pPr>
            <a:r>
              <a:rPr lang="en-GB" sz="2700" b="1">
                <a:solidFill>
                  <a:schemeClr val="tx2"/>
                </a:solidFill>
                <a:latin typeface="DevLys 010" pitchFamily="2" charset="0"/>
                <a:cs typeface="Times New Roman" pitchFamily="18" charset="0"/>
              </a:rPr>
              <a:t>ijaijkxr </a:t>
            </a:r>
            <a:r>
              <a:rPr lang="en-GB" sz="2900" b="1">
                <a:solidFill>
                  <a:schemeClr val="tx2"/>
                </a:solidFill>
                <a:latin typeface="DevLys 010" pitchFamily="2" charset="0"/>
                <a:cs typeface="Times New Roman" pitchFamily="18" charset="0"/>
              </a:rPr>
              <a:t>,oa ubZ</a:t>
            </a:r>
            <a:r>
              <a:rPr lang="en-GB" sz="2500">
                <a:solidFill>
                  <a:schemeClr val="tx2"/>
                </a:solidFill>
                <a:latin typeface="DevLys 010" pitchFamily="2" charset="0"/>
                <a:cs typeface="Times New Roman" pitchFamily="18" charset="0"/>
              </a:rPr>
              <a:t> </a:t>
            </a:r>
            <a:r>
              <a:rPr lang="en-GB" sz="2700" b="1">
                <a:solidFill>
                  <a:schemeClr val="tx2"/>
                </a:solidFill>
                <a:latin typeface="DevLys 010" pitchFamily="2" charset="0"/>
                <a:cs typeface="Times New Roman" pitchFamily="18" charset="0"/>
              </a:rPr>
              <a:t>fof/k ds e/; vUrj</a:t>
            </a:r>
            <a:endParaRPr lang="en-US" sz="2700" b="1">
              <a:solidFill>
                <a:schemeClr val="tx2"/>
              </a:solidFill>
              <a:latin typeface="DevLys 010" pitchFamily="2" charset="0"/>
              <a:cs typeface="Times New Roman" pitchFamily="18" charset="0"/>
            </a:endParaRPr>
          </a:p>
        </p:txBody>
      </p:sp>
      <p:sp>
        <p:nvSpPr>
          <p:cNvPr id="104451" name="Text Box 4" descr="Large confetti"/>
          <p:cNvSpPr txBox="1">
            <a:spLocks noChangeArrowheads="1"/>
          </p:cNvSpPr>
          <p:nvPr/>
        </p:nvSpPr>
        <p:spPr bwMode="auto">
          <a:xfrm>
            <a:off x="862013" y="1296988"/>
            <a:ext cx="5656262" cy="354012"/>
          </a:xfrm>
          <a:prstGeom prst="rect">
            <a:avLst/>
          </a:prstGeom>
          <a:noFill/>
          <a:ln w="9525">
            <a:noFill/>
            <a:miter lim="800000"/>
            <a:headEnd/>
            <a:tailEnd/>
          </a:ln>
        </p:spPr>
        <p:txBody>
          <a:bodyPr lIns="83265" tIns="41633" rIns="83265" bIns="41633" anchor="b">
            <a:spAutoFit/>
          </a:bodyPr>
          <a:lstStyle/>
          <a:p>
            <a:pPr defTabSz="833438">
              <a:spcBef>
                <a:spcPct val="50000"/>
              </a:spcBef>
            </a:pPr>
            <a:endParaRPr lang="en-IN">
              <a:solidFill>
                <a:schemeClr val="tx2"/>
              </a:solidFill>
              <a:latin typeface="Kundli" pitchFamily="2" charset="0"/>
            </a:endParaRPr>
          </a:p>
        </p:txBody>
      </p:sp>
      <p:sp>
        <p:nvSpPr>
          <p:cNvPr id="104452" name="Rectangle 6" descr="Large confetti"/>
          <p:cNvSpPr>
            <a:spLocks noChangeArrowheads="1"/>
          </p:cNvSpPr>
          <p:nvPr/>
        </p:nvSpPr>
        <p:spPr bwMode="auto">
          <a:xfrm>
            <a:off x="531813" y="1060450"/>
            <a:ext cx="4718050" cy="674688"/>
          </a:xfrm>
          <a:prstGeom prst="rect">
            <a:avLst/>
          </a:prstGeom>
          <a:noFill/>
          <a:ln w="12700">
            <a:noFill/>
            <a:miter lim="800000"/>
            <a:headEnd/>
            <a:tailEnd/>
          </a:ln>
        </p:spPr>
        <p:txBody>
          <a:bodyPr lIns="83265" tIns="41633" rIns="83265" bIns="41633"/>
          <a:lstStyle/>
          <a:p>
            <a:pPr defTabSz="833438"/>
            <a:r>
              <a:rPr lang="en-GB" sz="2400" b="1">
                <a:solidFill>
                  <a:schemeClr val="tx2"/>
                </a:solidFill>
                <a:latin typeface="DevLys 010" pitchFamily="2" charset="0"/>
                <a:cs typeface="Times New Roman" pitchFamily="18" charset="0"/>
              </a:rPr>
              <a:t>ijaijkxr</a:t>
            </a:r>
            <a:r>
              <a:rPr lang="en-GB" b="1">
                <a:solidFill>
                  <a:schemeClr val="tx2"/>
                </a:solidFill>
                <a:latin typeface="Kundli" pitchFamily="2" charset="0"/>
                <a:cs typeface="Times New Roman" pitchFamily="18" charset="0"/>
              </a:rPr>
              <a:t> (Conventional) </a:t>
            </a:r>
            <a:r>
              <a:rPr lang="en-GB" sz="2400" b="1">
                <a:solidFill>
                  <a:schemeClr val="tx2"/>
                </a:solidFill>
                <a:latin typeface="DevLys 010" pitchFamily="2" charset="0"/>
                <a:cs typeface="Times New Roman" pitchFamily="18" charset="0"/>
              </a:rPr>
              <a:t>fof/k</a:t>
            </a:r>
          </a:p>
          <a:p>
            <a:pPr defTabSz="833438" eaLnBrk="0" hangingPunct="0"/>
            <a:endParaRPr lang="en-GB" sz="2400" b="1">
              <a:solidFill>
                <a:schemeClr val="tx2"/>
              </a:solidFill>
              <a:latin typeface="DevLys 010" pitchFamily="2" charset="0"/>
            </a:endParaRPr>
          </a:p>
        </p:txBody>
      </p:sp>
      <p:sp>
        <p:nvSpPr>
          <p:cNvPr id="104453" name="Rectangle 7" descr="Large confetti"/>
          <p:cNvSpPr>
            <a:spLocks noChangeArrowheads="1"/>
          </p:cNvSpPr>
          <p:nvPr/>
        </p:nvSpPr>
        <p:spPr bwMode="auto">
          <a:xfrm>
            <a:off x="5003800" y="1060450"/>
            <a:ext cx="3894138" cy="674688"/>
          </a:xfrm>
          <a:prstGeom prst="rect">
            <a:avLst/>
          </a:prstGeom>
          <a:noFill/>
          <a:ln w="12700">
            <a:noFill/>
            <a:miter lim="800000"/>
            <a:headEnd/>
            <a:tailEnd/>
          </a:ln>
        </p:spPr>
        <p:txBody>
          <a:bodyPr lIns="83265" tIns="41633" rIns="83265" bIns="41633"/>
          <a:lstStyle/>
          <a:p>
            <a:pPr defTabSz="833438"/>
            <a:r>
              <a:rPr lang="en-GB" sz="2400" b="1">
                <a:solidFill>
                  <a:schemeClr val="tx2"/>
                </a:solidFill>
                <a:latin typeface="DevLys 010" pitchFamily="2" charset="0"/>
                <a:cs typeface="Times New Roman" pitchFamily="18" charset="0"/>
              </a:rPr>
              <a:t>ubZ fof/k</a:t>
            </a:r>
          </a:p>
          <a:p>
            <a:pPr defTabSz="833438" eaLnBrk="0" hangingPunct="0"/>
            <a:endParaRPr lang="en-GB" sz="2700" b="1">
              <a:solidFill>
                <a:schemeClr val="tx2"/>
              </a:solidFill>
              <a:latin typeface="DevLys 010" pitchFamily="2" charset="0"/>
            </a:endParaRPr>
          </a:p>
        </p:txBody>
      </p:sp>
      <p:sp>
        <p:nvSpPr>
          <p:cNvPr id="104454" name="Rectangle 8" descr="Large confetti"/>
          <p:cNvSpPr>
            <a:spLocks noChangeArrowheads="1"/>
          </p:cNvSpPr>
          <p:nvPr/>
        </p:nvSpPr>
        <p:spPr bwMode="auto">
          <a:xfrm>
            <a:off x="303213" y="1576388"/>
            <a:ext cx="4578350" cy="3654425"/>
          </a:xfrm>
          <a:prstGeom prst="rect">
            <a:avLst/>
          </a:prstGeom>
          <a:noFill/>
          <a:ln w="12700">
            <a:noFill/>
            <a:miter lim="800000"/>
            <a:headEnd/>
            <a:tailEnd/>
          </a:ln>
        </p:spPr>
        <p:txBody>
          <a:bodyPr lIns="83265" tIns="41633" rIns="83265" bIns="41633"/>
          <a:lstStyle/>
          <a:p>
            <a:pPr marL="207963" indent="55563" defTabSz="833438">
              <a:tabLst>
                <a:tab pos="207963" algn="l"/>
              </a:tabLst>
            </a:pPr>
            <a:r>
              <a:rPr lang="en-GB" sz="2500">
                <a:solidFill>
                  <a:schemeClr val="tx2"/>
                </a:solidFill>
                <a:latin typeface="Kundli" pitchFamily="2" charset="0"/>
                <a:cs typeface="Times New Roman" pitchFamily="18" charset="0"/>
              </a:rPr>
              <a:t>1-</a:t>
            </a:r>
            <a:r>
              <a:rPr lang="en-GB" sz="2500">
                <a:solidFill>
                  <a:schemeClr val="tx2"/>
                </a:solidFill>
                <a:latin typeface="DevLys 010" pitchFamily="2" charset="0"/>
                <a:cs typeface="Times New Roman" pitchFamily="18" charset="0"/>
              </a:rPr>
              <a:t>	tkx:drk ij cy</a:t>
            </a:r>
          </a:p>
          <a:p>
            <a:pPr marL="207963" indent="55563" defTabSz="833438">
              <a:tabLst>
                <a:tab pos="207963" algn="l"/>
              </a:tabLst>
            </a:pPr>
            <a:endParaRPr lang="en-GB" sz="2500">
              <a:solidFill>
                <a:schemeClr val="tx2"/>
              </a:solidFill>
              <a:latin typeface="DevLys 010" pitchFamily="2" charset="0"/>
              <a:cs typeface="Times New Roman" pitchFamily="18" charset="0"/>
            </a:endParaRPr>
          </a:p>
          <a:p>
            <a:pPr marL="207963" indent="55563" defTabSz="833438">
              <a:tabLst>
                <a:tab pos="207963" algn="l"/>
              </a:tabLst>
            </a:pPr>
            <a:r>
              <a:rPr lang="en-GB" sz="2500">
                <a:solidFill>
                  <a:schemeClr val="tx2"/>
                </a:solidFill>
                <a:latin typeface="DevLys 010" pitchFamily="2" charset="0"/>
                <a:cs typeface="Times New Roman" pitchFamily="18" charset="0"/>
              </a:rPr>
              <a:t>2-   ’kkSpky; fuekZ.k ij cy</a:t>
            </a:r>
          </a:p>
          <a:p>
            <a:pPr marL="207963" indent="55563" defTabSz="833438">
              <a:tabLst>
                <a:tab pos="207963" algn="l"/>
              </a:tabLst>
            </a:pPr>
            <a:endParaRPr lang="en-GB" sz="2500">
              <a:solidFill>
                <a:schemeClr val="tx2"/>
              </a:solidFill>
              <a:latin typeface="DevLys 010" pitchFamily="2" charset="0"/>
              <a:cs typeface="Times New Roman" pitchFamily="18" charset="0"/>
            </a:endParaRPr>
          </a:p>
          <a:p>
            <a:pPr marL="207963" indent="55563" defTabSz="833438">
              <a:buFontTx/>
              <a:buAutoNum type="arabicPlain" startAt="3"/>
              <a:tabLst>
                <a:tab pos="207963" algn="l"/>
              </a:tabLst>
            </a:pPr>
            <a:r>
              <a:rPr lang="en-GB" sz="2000">
                <a:solidFill>
                  <a:schemeClr val="tx2"/>
                </a:solidFill>
                <a:latin typeface="Times New Roman" pitchFamily="18" charset="0"/>
                <a:cs typeface="Times New Roman" pitchFamily="18" charset="0"/>
              </a:rPr>
              <a:t>.</a:t>
            </a:r>
            <a:r>
              <a:rPr lang="en-GB" sz="2500">
                <a:solidFill>
                  <a:schemeClr val="tx2"/>
                </a:solidFill>
                <a:latin typeface="DevLys 010" pitchFamily="2" charset="0"/>
                <a:cs typeface="Times New Roman" pitchFamily="18" charset="0"/>
              </a:rPr>
              <a:t>   'kkSpky; O;fDrxr lalk/ku</a:t>
            </a:r>
          </a:p>
          <a:p>
            <a:pPr marL="207963" indent="55563" defTabSz="833438">
              <a:tabLst>
                <a:tab pos="207963" algn="l"/>
              </a:tabLst>
            </a:pPr>
            <a:endParaRPr lang="en-GB" sz="2500">
              <a:solidFill>
                <a:schemeClr val="tx2"/>
              </a:solidFill>
              <a:latin typeface="DevLys 010" pitchFamily="2" charset="0"/>
              <a:cs typeface="Times New Roman" pitchFamily="18" charset="0"/>
            </a:endParaRPr>
          </a:p>
          <a:p>
            <a:pPr marL="207963" indent="55563" defTabSz="833438" eaLnBrk="0" hangingPunct="0">
              <a:tabLst>
                <a:tab pos="207963" algn="l"/>
              </a:tabLst>
            </a:pPr>
            <a:r>
              <a:rPr lang="en-GB" sz="2500">
                <a:solidFill>
                  <a:schemeClr val="tx2"/>
                </a:solidFill>
                <a:latin typeface="DevLys 010" pitchFamily="2" charset="0"/>
                <a:cs typeface="Times New Roman" pitchFamily="18" charset="0"/>
              </a:rPr>
              <a:t>4-   O;fDr vk/kkfjr</a:t>
            </a:r>
          </a:p>
          <a:p>
            <a:pPr marL="207963" indent="55563" defTabSz="833438" eaLnBrk="0" hangingPunct="0">
              <a:tabLst>
                <a:tab pos="207963" algn="l"/>
              </a:tabLst>
            </a:pPr>
            <a:endParaRPr lang="en-GB" sz="2500">
              <a:solidFill>
                <a:schemeClr val="tx2"/>
              </a:solidFill>
              <a:latin typeface="DevLys 010" pitchFamily="2" charset="0"/>
              <a:cs typeface="Times New Roman" pitchFamily="18" charset="0"/>
            </a:endParaRPr>
          </a:p>
          <a:p>
            <a:pPr marL="207963" indent="55563" defTabSz="833438" eaLnBrk="0" hangingPunct="0">
              <a:tabLst>
                <a:tab pos="207963" algn="l"/>
              </a:tabLst>
            </a:pPr>
            <a:r>
              <a:rPr lang="en-GB" sz="2500">
                <a:solidFill>
                  <a:schemeClr val="tx2"/>
                </a:solidFill>
                <a:latin typeface="DevLys 010" pitchFamily="2" charset="0"/>
                <a:cs typeface="Times New Roman" pitchFamily="18" charset="0"/>
              </a:rPr>
              <a:t>5-   vuqnku fufgr</a:t>
            </a:r>
          </a:p>
          <a:p>
            <a:pPr marL="207963" indent="55563" defTabSz="833438" eaLnBrk="0" hangingPunct="0">
              <a:tabLst>
                <a:tab pos="207963" algn="l"/>
              </a:tabLst>
            </a:pPr>
            <a:r>
              <a:rPr lang="en-GB" sz="2500">
                <a:solidFill>
                  <a:schemeClr val="tx2"/>
                </a:solidFill>
                <a:latin typeface="DevLys 010" pitchFamily="2" charset="0"/>
                <a:cs typeface="Times New Roman" pitchFamily="18" charset="0"/>
              </a:rPr>
              <a:t>     </a:t>
            </a:r>
            <a:endParaRPr lang="en-GB" sz="2500">
              <a:solidFill>
                <a:schemeClr val="tx2"/>
              </a:solidFill>
              <a:latin typeface="DevLys 010" pitchFamily="2" charset="0"/>
            </a:endParaRPr>
          </a:p>
        </p:txBody>
      </p:sp>
      <p:sp>
        <p:nvSpPr>
          <p:cNvPr id="104455" name="Rectangle 9" descr="Large confetti"/>
          <p:cNvSpPr>
            <a:spLocks noChangeArrowheads="1"/>
          </p:cNvSpPr>
          <p:nvPr/>
        </p:nvSpPr>
        <p:spPr bwMode="auto">
          <a:xfrm>
            <a:off x="4962525" y="1509713"/>
            <a:ext cx="4492625" cy="3933825"/>
          </a:xfrm>
          <a:prstGeom prst="rect">
            <a:avLst/>
          </a:prstGeom>
          <a:noFill/>
          <a:ln w="12700">
            <a:noFill/>
            <a:miter lim="800000"/>
            <a:headEnd/>
            <a:tailEnd/>
          </a:ln>
        </p:spPr>
        <p:txBody>
          <a:bodyPr lIns="83265" tIns="41633" rIns="83265" bIns="41633"/>
          <a:lstStyle/>
          <a:p>
            <a:pPr marL="415925" indent="-415925" defTabSz="833438">
              <a:tabLst>
                <a:tab pos="260350" algn="l"/>
                <a:tab pos="415925" algn="l"/>
              </a:tabLst>
            </a:pPr>
            <a:r>
              <a:rPr lang="en-GB" sz="2500">
                <a:solidFill>
                  <a:schemeClr val="tx2"/>
                </a:solidFill>
                <a:latin typeface="Kundli" pitchFamily="2" charset="0"/>
                <a:cs typeface="Times New Roman" pitchFamily="18" charset="0"/>
              </a:rPr>
              <a:t>1-	</a:t>
            </a:r>
            <a:r>
              <a:rPr lang="en-GB" sz="2500">
                <a:solidFill>
                  <a:schemeClr val="tx2"/>
                </a:solidFill>
                <a:latin typeface="DevLys 010" pitchFamily="2" charset="0"/>
                <a:cs typeface="Times New Roman" pitchFamily="18" charset="0"/>
              </a:rPr>
              <a:t>O;ogkj ifjorZu ij cy</a:t>
            </a:r>
          </a:p>
          <a:p>
            <a:pPr marL="415925" indent="-415925" defTabSz="833438">
              <a:tabLst>
                <a:tab pos="260350" algn="l"/>
                <a:tab pos="415925" algn="l"/>
              </a:tabLst>
            </a:pPr>
            <a:r>
              <a:rPr lang="en-GB" sz="2500">
                <a:solidFill>
                  <a:schemeClr val="tx2"/>
                </a:solidFill>
                <a:latin typeface="DevLys 010" pitchFamily="2" charset="0"/>
                <a:cs typeface="Times New Roman" pitchFamily="18" charset="0"/>
              </a:rPr>
              <a:t> </a:t>
            </a:r>
          </a:p>
          <a:p>
            <a:pPr marL="415925" indent="-415925" defTabSz="833438">
              <a:buFontTx/>
              <a:buAutoNum type="arabicPlain" startAt="2"/>
              <a:tabLst>
                <a:tab pos="260350" algn="l"/>
                <a:tab pos="415925" algn="l"/>
              </a:tabLst>
            </a:pPr>
            <a:r>
              <a:rPr lang="en-GB" sz="2500">
                <a:solidFill>
                  <a:schemeClr val="tx2"/>
                </a:solidFill>
                <a:latin typeface="DevLys 010" pitchFamily="2" charset="0"/>
                <a:cs typeface="Times New Roman" pitchFamily="18" charset="0"/>
              </a:rPr>
              <a:t>[kqys esa 'kkSp cUn djus</a:t>
            </a:r>
            <a:r>
              <a:rPr lang="en-US" sz="2500">
                <a:solidFill>
                  <a:schemeClr val="tx2"/>
                </a:solidFill>
                <a:latin typeface="DevLys 010" pitchFamily="2" charset="0"/>
                <a:cs typeface="Times New Roman" pitchFamily="18" charset="0"/>
              </a:rPr>
              <a:t> </a:t>
            </a:r>
            <a:r>
              <a:rPr lang="en-GB" sz="2500">
                <a:solidFill>
                  <a:schemeClr val="tx2"/>
                </a:solidFill>
                <a:latin typeface="DevLys 010" pitchFamily="2" charset="0"/>
                <a:cs typeface="Times New Roman" pitchFamily="18" charset="0"/>
              </a:rPr>
              <a:t>ij</a:t>
            </a:r>
            <a:r>
              <a:rPr lang="en-US" sz="2500">
                <a:solidFill>
                  <a:schemeClr val="tx2"/>
                </a:solidFill>
                <a:latin typeface="DevLys 010" pitchFamily="2" charset="0"/>
                <a:cs typeface="Times New Roman" pitchFamily="18" charset="0"/>
              </a:rPr>
              <a:t> </a:t>
            </a:r>
            <a:r>
              <a:rPr lang="en-GB" sz="2500">
                <a:solidFill>
                  <a:schemeClr val="tx2"/>
                </a:solidFill>
                <a:latin typeface="DevLys 010" pitchFamily="2" charset="0"/>
                <a:cs typeface="Times New Roman" pitchFamily="18" charset="0"/>
              </a:rPr>
              <a:t>cy</a:t>
            </a:r>
          </a:p>
          <a:p>
            <a:pPr marL="415925" indent="-415925" defTabSz="833438">
              <a:tabLst>
                <a:tab pos="260350" algn="l"/>
                <a:tab pos="415925" algn="l"/>
              </a:tabLst>
            </a:pPr>
            <a:endParaRPr lang="en-GB" sz="2500">
              <a:solidFill>
                <a:schemeClr val="tx2"/>
              </a:solidFill>
              <a:latin typeface="DevLys 010" pitchFamily="2" charset="0"/>
              <a:cs typeface="Times New Roman" pitchFamily="18" charset="0"/>
            </a:endParaRPr>
          </a:p>
          <a:p>
            <a:pPr marL="415925" indent="-415925" defTabSz="833438">
              <a:tabLst>
                <a:tab pos="260350" algn="l"/>
                <a:tab pos="415925" algn="l"/>
              </a:tabLst>
            </a:pPr>
            <a:r>
              <a:rPr lang="en-GB" sz="2500">
                <a:solidFill>
                  <a:schemeClr val="tx2"/>
                </a:solidFill>
                <a:latin typeface="DevLys 010" pitchFamily="2" charset="0"/>
                <a:cs typeface="Times New Roman" pitchFamily="18" charset="0"/>
              </a:rPr>
              <a:t>3</a:t>
            </a:r>
            <a:r>
              <a:rPr lang="en-GB" sz="2500">
                <a:solidFill>
                  <a:schemeClr val="tx2"/>
                </a:solidFill>
                <a:latin typeface="Times New Roman" pitchFamily="18" charset="0"/>
                <a:cs typeface="Times New Roman" pitchFamily="18" charset="0"/>
              </a:rPr>
              <a:t>.</a:t>
            </a:r>
            <a:r>
              <a:rPr lang="en-GB" sz="2500">
                <a:solidFill>
                  <a:schemeClr val="tx2"/>
                </a:solidFill>
                <a:latin typeface="DevLys 010" pitchFamily="2" charset="0"/>
                <a:cs typeface="Times New Roman" pitchFamily="18" charset="0"/>
              </a:rPr>
              <a:t>  'kkSpky; O;fDrxr ,oa lkeqnkf;d lalk/ku</a:t>
            </a:r>
          </a:p>
          <a:p>
            <a:pPr marL="415925" indent="-415925" defTabSz="833438">
              <a:tabLst>
                <a:tab pos="260350" algn="l"/>
                <a:tab pos="415925" algn="l"/>
              </a:tabLst>
            </a:pPr>
            <a:endParaRPr lang="en-GB" sz="800">
              <a:solidFill>
                <a:schemeClr val="tx2"/>
              </a:solidFill>
              <a:latin typeface="DevLys 010" pitchFamily="2" charset="0"/>
              <a:cs typeface="Times New Roman" pitchFamily="18" charset="0"/>
            </a:endParaRPr>
          </a:p>
          <a:p>
            <a:pPr marL="415925" indent="-415925" defTabSz="833438">
              <a:tabLst>
                <a:tab pos="260350" algn="l"/>
                <a:tab pos="415925" algn="l"/>
              </a:tabLst>
            </a:pPr>
            <a:r>
              <a:rPr lang="en-GB" sz="2500">
                <a:solidFill>
                  <a:schemeClr val="tx2"/>
                </a:solidFill>
                <a:latin typeface="DevLys 010" pitchFamily="2" charset="0"/>
                <a:cs typeface="Times New Roman" pitchFamily="18" charset="0"/>
              </a:rPr>
              <a:t>4-  leqnk; vk/kkfjr</a:t>
            </a:r>
          </a:p>
          <a:p>
            <a:pPr marL="415925" indent="-415925" defTabSz="833438">
              <a:tabLst>
                <a:tab pos="260350" algn="l"/>
                <a:tab pos="415925" algn="l"/>
              </a:tabLst>
            </a:pPr>
            <a:endParaRPr lang="en-GB" sz="2200">
              <a:solidFill>
                <a:schemeClr val="tx2"/>
              </a:solidFill>
              <a:latin typeface="DevLys 010" pitchFamily="2" charset="0"/>
              <a:cs typeface="Times New Roman" pitchFamily="18" charset="0"/>
            </a:endParaRPr>
          </a:p>
          <a:p>
            <a:pPr marL="415925" indent="-415925" defTabSz="833438" eaLnBrk="0" hangingPunct="0">
              <a:tabLst>
                <a:tab pos="260350" algn="l"/>
                <a:tab pos="415925" algn="l"/>
              </a:tabLst>
            </a:pPr>
            <a:r>
              <a:rPr lang="en-GB" sz="2500">
                <a:solidFill>
                  <a:schemeClr val="tx2"/>
                </a:solidFill>
                <a:latin typeface="DevLys 010" pitchFamily="2" charset="0"/>
                <a:cs typeface="Times New Roman" pitchFamily="18" charset="0"/>
              </a:rPr>
              <a:t>5-   vuqnku jfgr</a:t>
            </a:r>
          </a:p>
          <a:p>
            <a:pPr marL="415925" indent="-415925" defTabSz="833438" eaLnBrk="0" hangingPunct="0">
              <a:tabLst>
                <a:tab pos="260350" algn="l"/>
                <a:tab pos="415925" algn="l"/>
              </a:tabLst>
            </a:pPr>
            <a:r>
              <a:rPr lang="en-GB" sz="2500">
                <a:solidFill>
                  <a:schemeClr val="tx2"/>
                </a:solidFill>
                <a:latin typeface="DevLys 010" pitchFamily="2"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z="4000" smtClean="0">
                <a:latin typeface="Times New Roman" pitchFamily="18" charset="0"/>
                <a:cs typeface="Times New Roman" pitchFamily="18" charset="0"/>
              </a:rPr>
              <a:t>Convergence</a:t>
            </a:r>
          </a:p>
        </p:txBody>
      </p:sp>
      <p:sp>
        <p:nvSpPr>
          <p:cNvPr id="40963" name="Content Placeholder 2"/>
          <p:cNvSpPr>
            <a:spLocks noGrp="1"/>
          </p:cNvSpPr>
          <p:nvPr>
            <p:ph idx="1"/>
          </p:nvPr>
        </p:nvSpPr>
        <p:spPr/>
        <p:txBody>
          <a:bodyPr/>
          <a:lstStyle/>
          <a:p>
            <a:pPr eaLnBrk="1" hangingPunct="1"/>
            <a:r>
              <a:rPr lang="en-US" sz="2200" smtClean="0">
                <a:latin typeface="Times New Roman" pitchFamily="18" charset="0"/>
                <a:cs typeface="Times New Roman" pitchFamily="18" charset="0"/>
              </a:rPr>
              <a:t>Convergence between NBA and MGNREGA</a:t>
            </a:r>
          </a:p>
          <a:p>
            <a:pPr eaLnBrk="1" hangingPunct="1"/>
            <a:r>
              <a:rPr lang="en-US" sz="2200" smtClean="0">
                <a:latin typeface="Times New Roman" pitchFamily="18" charset="0"/>
                <a:cs typeface="Times New Roman" pitchFamily="18" charset="0"/>
              </a:rPr>
              <a:t>Convergence between NBA and SSA</a:t>
            </a:r>
          </a:p>
          <a:p>
            <a:pPr eaLnBrk="1" hangingPunct="1"/>
            <a:r>
              <a:rPr lang="en-US" sz="2200" smtClean="0">
                <a:latin typeface="Times New Roman" pitchFamily="18" charset="0"/>
                <a:cs typeface="Times New Roman" pitchFamily="18" charset="0"/>
              </a:rPr>
              <a:t>Convergence between NBA and IAY</a:t>
            </a:r>
          </a:p>
          <a:p>
            <a:pPr eaLnBrk="1" hangingPunct="1"/>
            <a:r>
              <a:rPr lang="en-US" sz="2200" smtClean="0">
                <a:latin typeface="Times New Roman" pitchFamily="18" charset="0"/>
                <a:cs typeface="Times New Roman" pitchFamily="18" charset="0"/>
              </a:rPr>
              <a:t>Convergence between NBA and 11</a:t>
            </a:r>
            <a:r>
              <a:rPr lang="en-US" sz="2200" baseline="30000" smtClean="0">
                <a:latin typeface="Times New Roman" pitchFamily="18" charset="0"/>
                <a:cs typeface="Times New Roman" pitchFamily="18" charset="0"/>
              </a:rPr>
              <a:t>th</a:t>
            </a:r>
            <a:r>
              <a:rPr lang="en-US" sz="2200" smtClean="0">
                <a:latin typeface="Times New Roman" pitchFamily="18" charset="0"/>
                <a:cs typeface="Times New Roman" pitchFamily="18" charset="0"/>
              </a:rPr>
              <a:t> Finance Commission</a:t>
            </a:r>
          </a:p>
          <a:p>
            <a:pPr eaLnBrk="1" hangingPunct="1"/>
            <a:r>
              <a:rPr lang="en-US" sz="2200" smtClean="0">
                <a:latin typeface="Times New Roman" pitchFamily="18" charset="0"/>
                <a:cs typeface="Times New Roman" pitchFamily="18" charset="0"/>
              </a:rPr>
              <a:t>Convergence between NBA and MPLADS</a:t>
            </a:r>
          </a:p>
          <a:p>
            <a:pPr eaLnBrk="1" hangingPunct="1">
              <a:buFont typeface="Arial" charset="0"/>
              <a:buNone/>
            </a:pPr>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100"/>
            <a:ext cx="8229600" cy="582613"/>
          </a:xfrm>
        </p:spPr>
        <p:txBody>
          <a:bodyPr rtlCol="0">
            <a:normAutofit fontScale="90000"/>
          </a:bodyPr>
          <a:lstStyle/>
          <a:p>
            <a:pPr eaLnBrk="1" fontAlgn="auto" hangingPunct="1">
              <a:spcAft>
                <a:spcPts val="0"/>
              </a:spcAft>
              <a:defRPr/>
            </a:pPr>
            <a:r>
              <a:rPr lang="en-US" dirty="0" smtClean="0">
                <a:latin typeface="Times New Roman" pitchFamily="18" charset="0"/>
                <a:cs typeface="Times New Roman" pitchFamily="18" charset="0"/>
              </a:rPr>
              <a:t>Village Water &amp; Sanitation Committee</a:t>
            </a:r>
            <a:endParaRPr lang="en-US" dirty="0">
              <a:latin typeface="Times New Roman" pitchFamily="18" charset="0"/>
              <a:cs typeface="Times New Roman" pitchFamily="18" charset="0"/>
            </a:endParaRPr>
          </a:p>
        </p:txBody>
      </p:sp>
      <p:sp>
        <p:nvSpPr>
          <p:cNvPr id="14339" name="Content Placeholder 2"/>
          <p:cNvSpPr>
            <a:spLocks noGrp="1"/>
          </p:cNvSpPr>
          <p:nvPr>
            <p:ph idx="1"/>
          </p:nvPr>
        </p:nvSpPr>
        <p:spPr>
          <a:xfrm>
            <a:off x="0" y="884238"/>
            <a:ext cx="9144000" cy="5237162"/>
          </a:xfrm>
        </p:spPr>
        <p:txBody>
          <a:bodyPr/>
          <a:lstStyle/>
          <a:p>
            <a:pPr eaLnBrk="1" hangingPunct="1">
              <a:buFont typeface="Arial" charset="0"/>
              <a:buNone/>
            </a:pPr>
            <a:r>
              <a:rPr lang="en-US" smtClean="0"/>
              <a:t> 	  </a:t>
            </a:r>
            <a:r>
              <a:rPr lang="en-US" sz="2200" smtClean="0">
                <a:latin typeface="Times New Roman" pitchFamily="18" charset="0"/>
                <a:cs typeface="Times New Roman" pitchFamily="18" charset="0"/>
              </a:rPr>
              <a:t>Members in VWSC		      			13</a:t>
            </a:r>
          </a:p>
          <a:p>
            <a:pPr eaLnBrk="1" hangingPunct="1">
              <a:buFont typeface="Arial" charset="0"/>
              <a:buAutoNum type="arabicPeriod"/>
            </a:pPr>
            <a:r>
              <a:rPr lang="en-US" sz="2200" smtClean="0">
                <a:latin typeface="Times New Roman" pitchFamily="18" charset="0"/>
                <a:cs typeface="Times New Roman" pitchFamily="18" charset="0"/>
              </a:rPr>
              <a:t>Village Sarpanch			    		Chairman</a:t>
            </a:r>
          </a:p>
          <a:p>
            <a:pPr eaLnBrk="1" hangingPunct="1">
              <a:buFont typeface="Arial" charset="0"/>
              <a:buAutoNum type="arabicPeriod"/>
            </a:pPr>
            <a:r>
              <a:rPr lang="en-US" sz="2200" smtClean="0">
                <a:latin typeface="Times New Roman" pitchFamily="18" charset="0"/>
                <a:cs typeface="Times New Roman" pitchFamily="18" charset="0"/>
              </a:rPr>
              <a:t>Lady panch (Chairman of VHSC) 			Convener </a:t>
            </a:r>
          </a:p>
          <a:p>
            <a:pPr eaLnBrk="1" hangingPunct="1">
              <a:buFont typeface="Arial" charset="0"/>
              <a:buAutoNum type="arabicPeriod"/>
            </a:pPr>
            <a:r>
              <a:rPr lang="en-US" sz="2200" smtClean="0">
                <a:latin typeface="Times New Roman" pitchFamily="18" charset="0"/>
                <a:cs typeface="Times New Roman" pitchFamily="18" charset="0"/>
              </a:rPr>
              <a:t>One Panch nominated by GP	     			Member </a:t>
            </a:r>
          </a:p>
          <a:p>
            <a:pPr eaLnBrk="1" hangingPunct="1">
              <a:buFont typeface="Arial" charset="0"/>
              <a:buAutoNum type="arabicPeriod"/>
            </a:pPr>
            <a:r>
              <a:rPr lang="en-US" sz="2200" smtClean="0">
                <a:latin typeface="Times New Roman" pitchFamily="18" charset="0"/>
                <a:cs typeface="Times New Roman" pitchFamily="18" charset="0"/>
              </a:rPr>
              <a:t>One Lady school teacher deputed by HM 		Member</a:t>
            </a:r>
          </a:p>
          <a:p>
            <a:pPr eaLnBrk="1" hangingPunct="1">
              <a:buFont typeface="Arial" charset="0"/>
              <a:buAutoNum type="arabicPeriod"/>
            </a:pPr>
            <a:r>
              <a:rPr lang="en-US" sz="2200" smtClean="0">
                <a:latin typeface="Times New Roman" pitchFamily="18" charset="0"/>
                <a:cs typeface="Times New Roman" pitchFamily="18" charset="0"/>
              </a:rPr>
              <a:t>MPHW (Female)			     		Member</a:t>
            </a:r>
          </a:p>
          <a:p>
            <a:pPr eaLnBrk="1" hangingPunct="1">
              <a:buFont typeface="Arial" charset="0"/>
              <a:buAutoNum type="arabicPeriod"/>
            </a:pPr>
            <a:r>
              <a:rPr lang="en-US" sz="2200" smtClean="0">
                <a:latin typeface="Times New Roman" pitchFamily="18" charset="0"/>
                <a:cs typeface="Times New Roman" pitchFamily="18" charset="0"/>
              </a:rPr>
              <a:t>Pardhan of SMS					Member</a:t>
            </a:r>
          </a:p>
          <a:p>
            <a:pPr eaLnBrk="1" hangingPunct="1">
              <a:buFont typeface="Arial" charset="0"/>
              <a:buAutoNum type="arabicPeriod"/>
            </a:pPr>
            <a:r>
              <a:rPr lang="en-US" sz="2200" smtClean="0">
                <a:latin typeface="Times New Roman" pitchFamily="18" charset="0"/>
                <a:cs typeface="Times New Roman" pitchFamily="18" charset="0"/>
              </a:rPr>
              <a:t>ASHA					         	Member </a:t>
            </a:r>
          </a:p>
          <a:p>
            <a:pPr eaLnBrk="1" hangingPunct="1">
              <a:buFont typeface="Arial" charset="0"/>
              <a:buAutoNum type="arabicPeriod"/>
            </a:pPr>
            <a:r>
              <a:rPr lang="en-US" sz="2200" smtClean="0">
                <a:latin typeface="Times New Roman" pitchFamily="18" charset="0"/>
                <a:cs typeface="Times New Roman" pitchFamily="18" charset="0"/>
              </a:rPr>
              <a:t>Village Chowkidar					Member</a:t>
            </a:r>
          </a:p>
          <a:p>
            <a:pPr eaLnBrk="1" hangingPunct="1">
              <a:buFont typeface="Arial" charset="0"/>
              <a:buAutoNum type="arabicPeriod"/>
            </a:pPr>
            <a:r>
              <a:rPr lang="en-US" sz="2200" smtClean="0">
                <a:latin typeface="Times New Roman" pitchFamily="18" charset="0"/>
                <a:cs typeface="Times New Roman" pitchFamily="18" charset="0"/>
              </a:rPr>
              <a:t>Mahila Mandal Pradhan				Member</a:t>
            </a:r>
          </a:p>
          <a:p>
            <a:pPr eaLnBrk="1" hangingPunct="1">
              <a:buFont typeface="Arial" charset="0"/>
              <a:buAutoNum type="arabicPeriod"/>
            </a:pPr>
            <a:r>
              <a:rPr lang="en-US" sz="2200" smtClean="0">
                <a:latin typeface="Times New Roman" pitchFamily="18" charset="0"/>
                <a:cs typeface="Times New Roman" pitchFamily="18" charset="0"/>
              </a:rPr>
              <a:t>Rep of PHED ( IC/Village)				Member</a:t>
            </a:r>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p:nvPr>
        </p:nvSpPr>
        <p:spPr/>
        <p:txBody>
          <a:bodyPr/>
          <a:lstStyle/>
          <a:p>
            <a:r>
              <a:rPr lang="en-US" sz="4000" smtClean="0">
                <a:latin typeface="Times New Roman" pitchFamily="18" charset="0"/>
                <a:cs typeface="Times New Roman" pitchFamily="18" charset="0"/>
              </a:rPr>
              <a:t>Village Water &amp; Sanitation Committee</a:t>
            </a:r>
            <a:endParaRPr lang="en-IN" sz="4000" smtClean="0">
              <a:latin typeface="Times New Roman" pitchFamily="18" charset="0"/>
              <a:cs typeface="Times New Roman" pitchFamily="18" charset="0"/>
            </a:endParaRPr>
          </a:p>
        </p:txBody>
      </p:sp>
      <p:sp>
        <p:nvSpPr>
          <p:cNvPr id="99331" name="Rectangle 3"/>
          <p:cNvSpPr>
            <a:spLocks noGrp="1"/>
          </p:cNvSpPr>
          <p:nvPr>
            <p:ph type="body" idx="1"/>
          </p:nvPr>
        </p:nvSpPr>
        <p:spPr/>
        <p:txBody>
          <a:bodyPr/>
          <a:lstStyle/>
          <a:p>
            <a:pPr marL="609600" indent="-609600" eaLnBrk="1" hangingPunct="1">
              <a:buFont typeface="Arial" charset="0"/>
              <a:buNone/>
            </a:pPr>
            <a:r>
              <a:rPr lang="en-US" sz="2200" smtClean="0">
                <a:latin typeface="Times New Roman" pitchFamily="18" charset="0"/>
                <a:cs typeface="Times New Roman" pitchFamily="18" charset="0"/>
              </a:rPr>
              <a:t>11.	One AWW nominated by the department		Member</a:t>
            </a:r>
          </a:p>
          <a:p>
            <a:pPr marL="609600" indent="-609600" eaLnBrk="1" hangingPunct="1">
              <a:buFont typeface="Arial" charset="0"/>
              <a:buNone/>
            </a:pPr>
            <a:r>
              <a:rPr lang="en-US" sz="2200" smtClean="0">
                <a:latin typeface="Times New Roman" pitchFamily="18" charset="0"/>
                <a:cs typeface="Times New Roman" pitchFamily="18" charset="0"/>
              </a:rPr>
              <a:t>12.	Swachchhata Doot deployed under NBA		Member</a:t>
            </a:r>
          </a:p>
          <a:p>
            <a:pPr marL="609600" indent="-609600" eaLnBrk="1" hangingPunct="1">
              <a:buFont typeface="Arial" charset="0"/>
              <a:buNone/>
            </a:pPr>
            <a:r>
              <a:rPr lang="en-US" sz="2200" smtClean="0">
                <a:latin typeface="Times New Roman" pitchFamily="18" charset="0"/>
                <a:cs typeface="Times New Roman" pitchFamily="18" charset="0"/>
              </a:rPr>
              <a:t>13. 	Any other member with the permission of VWSC	Member</a:t>
            </a:r>
          </a:p>
          <a:p>
            <a:pPr marL="609600" indent="-609600"/>
            <a:endParaRPr lang="en-IN"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en-US" sz="4000" smtClean="0">
                <a:latin typeface="Times New Roman" pitchFamily="18" charset="0"/>
              </a:rPr>
              <a:t>Toilet/ Technological  options</a:t>
            </a:r>
            <a:endParaRPr lang="en-IN" sz="4000" smtClean="0">
              <a:latin typeface="Times New Roman" pitchFamily="18" charset="0"/>
            </a:endParaRPr>
          </a:p>
        </p:txBody>
      </p:sp>
      <p:graphicFrame>
        <p:nvGraphicFramePr>
          <p:cNvPr id="86094" name="Group 78"/>
          <p:cNvGraphicFramePr>
            <a:graphicFrameLocks noGrp="1"/>
          </p:cNvGraphicFramePr>
          <p:nvPr>
            <p:ph idx="1"/>
          </p:nvPr>
        </p:nvGraphicFramePr>
        <p:xfrm>
          <a:off x="152400" y="1079500"/>
          <a:ext cx="8839200" cy="4551363"/>
        </p:xfrm>
        <a:graphic>
          <a:graphicData uri="http://schemas.openxmlformats.org/drawingml/2006/table">
            <a:tbl>
              <a:tblPr/>
              <a:tblGrid>
                <a:gridCol w="4495800"/>
                <a:gridCol w="4343400"/>
              </a:tblGrid>
              <a:tr h="6096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Leach pit toilet</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Septic tank Toilet</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Cost Effective: Lesser number of material and man-day cost</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High Cost: Higher requirement of material and manpower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Excreta is converted into compost</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Has to be emptied frequently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No cost for emptying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High cost for emptying</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Less use of water, which is absorbed into the soil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Higher quantity of water is used, which  into the drains and pond</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No need for emptying mechanically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High emptying cost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Does not become breeding grounds for mosquitoes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Becomes breeding ground for mosquitoes due to overflow</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41300"/>
            <a:ext cx="8229600" cy="1020763"/>
          </a:xfrm>
        </p:spPr>
        <p:txBody>
          <a:bodyPr/>
          <a:lstStyle/>
          <a:p>
            <a:pPr eaLnBrk="1" hangingPunct="1"/>
            <a:r>
              <a:rPr lang="en-US" smtClean="0"/>
              <a:t>Rural Toilet</a:t>
            </a:r>
          </a:p>
        </p:txBody>
      </p:sp>
      <p:sp>
        <p:nvSpPr>
          <p:cNvPr id="43011" name="Content Placeholder 2"/>
          <p:cNvSpPr>
            <a:spLocks noGrp="1"/>
          </p:cNvSpPr>
          <p:nvPr>
            <p:ph type="body" idx="1"/>
          </p:nvPr>
        </p:nvSpPr>
        <p:spPr/>
        <p:txBody>
          <a:bodyPr/>
          <a:lstStyle/>
          <a:p>
            <a:pPr eaLnBrk="1" hangingPunct="1">
              <a:buFont typeface="Arial" charset="0"/>
              <a:buNone/>
            </a:pPr>
            <a:r>
              <a:rPr lang="en-US" smtClean="0"/>
              <a:t>Double Leach Pit Toilet </a:t>
            </a:r>
          </a:p>
          <a:p>
            <a:pPr eaLnBrk="1" hangingPunct="1">
              <a:buFont typeface="Arial" charset="0"/>
              <a:buNone/>
            </a:pPr>
            <a:endParaRPr lang="en-US" smtClean="0"/>
          </a:p>
        </p:txBody>
      </p:sp>
      <p:pic>
        <p:nvPicPr>
          <p:cNvPr id="43012" name="Picture 2" descr="C:\Documents and Settings\admin\Desktop\ppt HYD\IMG0717A.jpg"/>
          <p:cNvPicPr>
            <a:picLocks noChangeAspect="1" noChangeArrowheads="1"/>
          </p:cNvPicPr>
          <p:nvPr/>
        </p:nvPicPr>
        <p:blipFill>
          <a:blip r:embed="rId2"/>
          <a:srcRect/>
          <a:stretch>
            <a:fillRect/>
          </a:stretch>
        </p:blipFill>
        <p:spPr bwMode="auto">
          <a:xfrm>
            <a:off x="1447800" y="1971675"/>
            <a:ext cx="5867400" cy="3605213"/>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2 in 1 Double Leach pit Toilet</a:t>
            </a:r>
          </a:p>
        </p:txBody>
      </p:sp>
      <p:pic>
        <p:nvPicPr>
          <p:cNvPr id="44035" name="Picture 2" descr="C:\Documents and Settings\admin\Desktop\ppt HYD\IMG0700A.jpg"/>
          <p:cNvPicPr>
            <a:picLocks noGrp="1" noChangeAspect="1" noChangeArrowheads="1"/>
          </p:cNvPicPr>
          <p:nvPr>
            <p:ph idx="1"/>
          </p:nvPr>
        </p:nvPicPr>
        <p:blipFill>
          <a:blip r:embed="rId2"/>
          <a:srcRect/>
          <a:stretch>
            <a:fillRect/>
          </a:stretch>
        </p:blipFill>
        <p:spPr>
          <a:xfrm>
            <a:off x="1524000" y="1292225"/>
            <a:ext cx="5715000" cy="4352925"/>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latin typeface="Times New Roman" pitchFamily="18" charset="0"/>
                <a:cs typeface="Times New Roman" pitchFamily="18" charset="0"/>
              </a:rPr>
              <a:t>System Structures</a:t>
            </a:r>
          </a:p>
        </p:txBody>
      </p:sp>
      <p:sp>
        <p:nvSpPr>
          <p:cNvPr id="43011" name="Content Placeholder 2"/>
          <p:cNvSpPr>
            <a:spLocks noGrp="1"/>
          </p:cNvSpPr>
          <p:nvPr>
            <p:ph idx="1"/>
          </p:nvPr>
        </p:nvSpPr>
        <p:spPr>
          <a:xfrm>
            <a:off x="228600" y="1428750"/>
            <a:ext cx="8763000" cy="4040188"/>
          </a:xfrm>
        </p:spPr>
        <p:txBody>
          <a:bodyPr/>
          <a:lstStyle/>
          <a:p>
            <a:pPr marL="0" indent="0" eaLnBrk="1" hangingPunct="1">
              <a:buFont typeface="Arial" charset="0"/>
              <a:buNone/>
              <a:defRPr/>
            </a:pPr>
            <a:r>
              <a:rPr lang="en-US" sz="2200" dirty="0" smtClean="0">
                <a:latin typeface="Times New Roman" pitchFamily="18" charset="0"/>
                <a:cs typeface="Times New Roman" pitchFamily="18" charset="0"/>
              </a:rPr>
              <a:t>State Waste &amp; Sanitation Mission under Chief Secretary, Haryana</a:t>
            </a:r>
          </a:p>
          <a:p>
            <a:pPr marL="0" indent="0" eaLnBrk="1" hangingPunct="1">
              <a:buFont typeface="Arial" charset="0"/>
              <a:buNone/>
              <a:defRPr/>
            </a:pPr>
            <a:r>
              <a:rPr lang="en-US" sz="2200" dirty="0" smtClean="0">
                <a:latin typeface="Times New Roman" pitchFamily="18" charset="0"/>
                <a:cs typeface="Times New Roman" pitchFamily="18" charset="0"/>
              </a:rPr>
              <a:t>Member Secretaries: SSD/DGP &amp; E-I-C</a:t>
            </a:r>
          </a:p>
          <a:p>
            <a:pPr eaLnBrk="1" hangingPunct="1">
              <a:buFont typeface="Arial" charset="0"/>
              <a:buNone/>
              <a:defRPr/>
            </a:pPr>
            <a:r>
              <a:rPr lang="en-US" sz="2200" dirty="0" smtClean="0">
                <a:latin typeface="Times New Roman" pitchFamily="18" charset="0"/>
                <a:cs typeface="Times New Roman" pitchFamily="18" charset="0"/>
              </a:rPr>
              <a:t>Water &amp; Sanitation Support Organization</a:t>
            </a:r>
          </a:p>
          <a:p>
            <a:pPr eaLnBrk="1" hangingPunct="1">
              <a:buFont typeface="Arial" charset="0"/>
              <a:buNone/>
              <a:defRPr/>
            </a:pPr>
            <a:r>
              <a:rPr lang="en-US" sz="2200" dirty="0" smtClean="0">
                <a:latin typeface="Times New Roman" pitchFamily="18" charset="0"/>
                <a:cs typeface="Times New Roman" pitchFamily="18" charset="0"/>
              </a:rPr>
              <a:t>Director WSSO &amp; State Project Coordinator</a:t>
            </a:r>
          </a:p>
          <a:p>
            <a:pPr eaLnBrk="1" hangingPunct="1">
              <a:buFont typeface="Arial" charset="0"/>
              <a:buNone/>
              <a:defRPr/>
            </a:pPr>
            <a:r>
              <a:rPr lang="en-US" sz="2200" dirty="0" smtClean="0">
                <a:latin typeface="Times New Roman" pitchFamily="18" charset="0"/>
                <a:cs typeface="Times New Roman" pitchFamily="18" charset="0"/>
              </a:rPr>
              <a:t>Communication &amp; Capacity Development Unit</a:t>
            </a:r>
          </a:p>
          <a:p>
            <a:pPr eaLnBrk="1" hangingPunct="1">
              <a:buFont typeface="Arial" charset="0"/>
              <a:buNone/>
              <a:defRPr/>
            </a:pPr>
            <a:r>
              <a:rPr lang="en-US" sz="2200" dirty="0" smtClean="0">
                <a:latin typeface="Times New Roman" pitchFamily="18" charset="0"/>
                <a:cs typeface="Times New Roman" pitchFamily="18" charset="0"/>
              </a:rPr>
              <a:t>District Water &amp; Sanitation Mission DC as Chairperson</a:t>
            </a:r>
          </a:p>
          <a:p>
            <a:pPr eaLnBrk="1" hangingPunct="1">
              <a:buFont typeface="Arial" charset="0"/>
              <a:buNone/>
              <a:defRPr/>
            </a:pPr>
            <a:r>
              <a:rPr lang="en-US" sz="2200" dirty="0" smtClean="0">
                <a:latin typeface="Times New Roman" pitchFamily="18" charset="0"/>
                <a:cs typeface="Times New Roman" pitchFamily="18" charset="0"/>
              </a:rPr>
              <a:t>Block Resource Centers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xfrm>
            <a:off x="457200" y="0"/>
            <a:ext cx="8229600" cy="850900"/>
          </a:xfrm>
        </p:spPr>
        <p:txBody>
          <a:bodyPr/>
          <a:lstStyle/>
          <a:p>
            <a:r>
              <a:rPr lang="en-US" b="1" smtClean="0">
                <a:solidFill>
                  <a:srgbClr val="002060"/>
                </a:solidFill>
              </a:rPr>
              <a:t>NGP &amp; Proposed NG-GPs</a:t>
            </a:r>
            <a:endParaRPr lang="en-IN" b="1" smtClean="0">
              <a:solidFill>
                <a:srgbClr val="002060"/>
              </a:solidFill>
            </a:endParaRPr>
          </a:p>
        </p:txBody>
      </p:sp>
      <p:graphicFrame>
        <p:nvGraphicFramePr>
          <p:cNvPr id="67700" name="Group 116"/>
          <p:cNvGraphicFramePr>
            <a:graphicFrameLocks noGrp="1"/>
          </p:cNvGraphicFramePr>
          <p:nvPr>
            <p:ph idx="1"/>
          </p:nvPr>
        </p:nvGraphicFramePr>
        <p:xfrm>
          <a:off x="457200" y="1428750"/>
          <a:ext cx="8229600" cy="4064000"/>
        </p:xfrm>
        <a:graphic>
          <a:graphicData uri="http://schemas.openxmlformats.org/drawingml/2006/table">
            <a:tbl>
              <a:tblPr/>
              <a:tblGrid>
                <a:gridCol w="762000"/>
                <a:gridCol w="1524000"/>
                <a:gridCol w="1143000"/>
                <a:gridCol w="1676400"/>
                <a:gridCol w="1524000"/>
                <a:gridCol w="1600200"/>
              </a:tblGrid>
              <a:tr h="3381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Sl.No.</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District</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No.of GPs</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NGP GPs</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Proposed NG </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Total</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Ambala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193</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265</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2.</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Bhiwani</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461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90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161</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3.</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Faridabad</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49</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59</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4.</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Fatehabad</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31</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143</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5.</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Gurgaon</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88</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90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6.</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Hisar</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93</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167</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7.</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Jhajjar</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41</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110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8.</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Jind</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190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243</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9.</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Kaithal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111</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133</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10.</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Karnal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124</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211</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11.</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Kurukshetra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82</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382</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a:xfrm>
            <a:off x="457200" y="0"/>
            <a:ext cx="8229600" cy="850900"/>
          </a:xfrm>
        </p:spPr>
        <p:txBody>
          <a:bodyPr/>
          <a:lstStyle/>
          <a:p>
            <a:r>
              <a:rPr lang="en-US" b="1" smtClean="0">
                <a:solidFill>
                  <a:srgbClr val="002060"/>
                </a:solidFill>
              </a:rPr>
              <a:t>NGP &amp; Proposed NG-GPs</a:t>
            </a:r>
            <a:endParaRPr lang="en-IN" b="1" smtClean="0">
              <a:solidFill>
                <a:srgbClr val="002060"/>
              </a:solidFill>
            </a:endParaRPr>
          </a:p>
        </p:txBody>
      </p:sp>
      <p:graphicFrame>
        <p:nvGraphicFramePr>
          <p:cNvPr id="70764" name="Group 108"/>
          <p:cNvGraphicFramePr>
            <a:graphicFrameLocks noGrp="1"/>
          </p:cNvGraphicFramePr>
          <p:nvPr>
            <p:ph idx="1"/>
          </p:nvPr>
        </p:nvGraphicFramePr>
        <p:xfrm>
          <a:off x="457200" y="1428750"/>
          <a:ext cx="8229600" cy="4483100"/>
        </p:xfrm>
        <a:graphic>
          <a:graphicData uri="http://schemas.openxmlformats.org/drawingml/2006/table">
            <a:tbl>
              <a:tblPr/>
              <a:tblGrid>
                <a:gridCol w="762000"/>
                <a:gridCol w="1600200"/>
                <a:gridCol w="1295400"/>
                <a:gridCol w="1752600"/>
                <a:gridCol w="1295400"/>
                <a:gridCol w="1524000"/>
              </a:tblGrid>
              <a:tr h="3381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Sl.No.</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District</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No.of GPs</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NGP GPs</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Proposed NG </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Total</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12.</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Mahendergarh</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60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116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13.</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Mewat</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37</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42</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14.</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Palwal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239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10</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15.</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Panchkula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15</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18</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16.</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Panipat</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85</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166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17.</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Rewari</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22</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56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18.</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Rohtak</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55</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66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19.</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Sirsa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283 including 1 block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39</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322 including 1 block</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20.</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Sonepat</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323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95</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136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21.</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Yamunanagar</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441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134</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Times New Roman" pitchFamily="18" charset="0"/>
                        </a:rPr>
                        <a:t>326</a:t>
                      </a:r>
                      <a:endParaRPr kumimoji="0" lang="en-IN"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Total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Times New Roman" pitchFamily="18" charset="0"/>
                        </a:rPr>
                        <a:t>Total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6083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1578 including1 Block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smtClean="0">
                          <a:ln>
                            <a:noFill/>
                          </a:ln>
                          <a:solidFill>
                            <a:schemeClr val="tx1"/>
                          </a:solidFill>
                          <a:effectLst/>
                          <a:latin typeface="Times New Roman" pitchFamily="18" charset="0"/>
                        </a:rPr>
                        <a:t>1644</a:t>
                      </a:r>
                      <a:endParaRPr kumimoji="0" lang="en-IN"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600" b="1" i="0" u="none" strike="noStrike" cap="none" normalizeH="0" baseline="0" smtClean="0">
                          <a:ln>
                            <a:noFill/>
                          </a:ln>
                          <a:solidFill>
                            <a:schemeClr val="tx1"/>
                          </a:solidFill>
                          <a:effectLst/>
                          <a:latin typeface="Times New Roman" pitchFamily="18" charset="0"/>
                        </a:rPr>
                        <a:t>3222</a:t>
                      </a:r>
                      <a:endParaRPr kumimoji="0" lang="en-IN" sz="16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457200" y="0"/>
            <a:ext cx="8229600" cy="622300"/>
          </a:xfrm>
        </p:spPr>
        <p:txBody>
          <a:bodyPr/>
          <a:lstStyle/>
          <a:p>
            <a:r>
              <a:rPr lang="en-US" sz="4000" smtClean="0">
                <a:latin typeface="Times New Roman" pitchFamily="18" charset="0"/>
              </a:rPr>
              <a:t>Data collection for SLWM Projects</a:t>
            </a:r>
            <a:endParaRPr lang="en-IN" sz="4000" smtClean="0">
              <a:latin typeface="Times New Roman" pitchFamily="18" charset="0"/>
            </a:endParaRPr>
          </a:p>
        </p:txBody>
      </p:sp>
      <p:graphicFrame>
        <p:nvGraphicFramePr>
          <p:cNvPr id="100492" name="Group 140"/>
          <p:cNvGraphicFramePr>
            <a:graphicFrameLocks noGrp="1"/>
          </p:cNvGraphicFramePr>
          <p:nvPr>
            <p:ph idx="1"/>
          </p:nvPr>
        </p:nvGraphicFramePr>
        <p:xfrm>
          <a:off x="0" y="698500"/>
          <a:ext cx="9144000" cy="5326063"/>
        </p:xfrm>
        <a:graphic>
          <a:graphicData uri="http://schemas.openxmlformats.org/drawingml/2006/table">
            <a:tbl>
              <a:tblPr/>
              <a:tblGrid>
                <a:gridCol w="990600"/>
                <a:gridCol w="2667000"/>
                <a:gridCol w="1828800"/>
                <a:gridCol w="1828800"/>
                <a:gridCol w="1828800"/>
              </a:tblGrid>
              <a:tr h="38100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Name of the Village</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Name of the GP</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r>
              <a:tr h="38100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Individual Activities</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Activity</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Solid  Waste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Liquid Waste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Sl. No.</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Name of the Head of the HH/ Fathers’s/ Husband’s Name/ Catse/ BPL/ Identified APL/APL  </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1.</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2.</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Community Activities</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1.</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2.</a:t>
                      </a: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IN"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0" y="0"/>
            <a:ext cx="9144000" cy="927100"/>
          </a:xfrm>
        </p:spPr>
        <p:txBody>
          <a:bodyPr/>
          <a:lstStyle/>
          <a:p>
            <a:r>
              <a:rPr lang="en-US" sz="4000" smtClean="0">
                <a:latin typeface="Times New Roman" pitchFamily="18" charset="0"/>
              </a:rPr>
              <a:t>Sanitation and Human behaviour</a:t>
            </a:r>
            <a:endParaRPr lang="en-IN" sz="4000" smtClean="0">
              <a:latin typeface="Times New Roman" pitchFamily="18" charset="0"/>
            </a:endParaRPr>
          </a:p>
        </p:txBody>
      </p:sp>
      <p:sp>
        <p:nvSpPr>
          <p:cNvPr id="71683" name="Rectangle 3"/>
          <p:cNvSpPr>
            <a:spLocks noGrp="1"/>
          </p:cNvSpPr>
          <p:nvPr>
            <p:ph type="body" idx="1"/>
          </p:nvPr>
        </p:nvSpPr>
        <p:spPr>
          <a:xfrm>
            <a:off x="152400" y="927100"/>
            <a:ext cx="8991600" cy="4541838"/>
          </a:xfrm>
        </p:spPr>
        <p:txBody>
          <a:bodyPr/>
          <a:lstStyle/>
          <a:p>
            <a:pPr marL="0" indent="0" algn="just">
              <a:buFont typeface="Wingdings" pitchFamily="2" charset="2"/>
              <a:buChar char="Ø"/>
            </a:pPr>
            <a:r>
              <a:rPr lang="en-US" sz="2200" smtClean="0">
                <a:latin typeface="Times New Roman" pitchFamily="18" charset="0"/>
              </a:rPr>
              <a:t> 	Human behaviour and indiscipline is  the cause of all ills of sanitation</a:t>
            </a:r>
          </a:p>
          <a:p>
            <a:pPr marL="0" indent="0" algn="just">
              <a:buFont typeface="Wingdings" pitchFamily="2" charset="2"/>
              <a:buChar char="ü"/>
            </a:pPr>
            <a:r>
              <a:rPr lang="en-US" sz="2200" smtClean="0">
                <a:latin typeface="Times New Roman" pitchFamily="18" charset="0"/>
              </a:rPr>
              <a:t> 	Casual, indisciplined and irresponsible human behavior towards 	sanitation- sab chalta hai attitude? Mere akele ke na karne se kya fark 	padta hai</a:t>
            </a:r>
          </a:p>
          <a:p>
            <a:pPr marL="0" indent="0" algn="just"/>
            <a:r>
              <a:rPr lang="en-US" sz="2200" smtClean="0">
                <a:latin typeface="Times New Roman" pitchFamily="18" charset="0"/>
              </a:rPr>
              <a:t> 	Habit of throwing residuals like peels, packs while walking on  the 	roads / streets and throwing domestic waste in the streets/ drains</a:t>
            </a:r>
          </a:p>
          <a:p>
            <a:pPr marL="0" indent="0" algn="just"/>
            <a:r>
              <a:rPr lang="en-US" sz="2200" smtClean="0">
                <a:latin typeface="Times New Roman" pitchFamily="18" charset="0"/>
              </a:rPr>
              <a:t> 	Rampant use of polythene envelops as carry bags for everything</a:t>
            </a:r>
          </a:p>
          <a:p>
            <a:pPr marL="0" indent="0" algn="just"/>
            <a:r>
              <a:rPr lang="en-US" sz="2200" smtClean="0">
                <a:latin typeface="Times New Roman" pitchFamily="18" charset="0"/>
              </a:rPr>
              <a:t> 	Urinating and defecating anywhere like  animals -even the dogs and 	cats use some caution  </a:t>
            </a:r>
          </a:p>
          <a:p>
            <a:pPr marL="0" indent="0" algn="just"/>
            <a:r>
              <a:rPr lang="en-US" sz="2200" smtClean="0">
                <a:latin typeface="Times New Roman" pitchFamily="18" charset="0"/>
              </a:rPr>
              <a:t> 	Dumping domestic waste anywhere and creating heap of waste in the 	surroundings </a:t>
            </a:r>
          </a:p>
          <a:p>
            <a:pPr marL="825500" lvl="1">
              <a:buFont typeface="Arial" charset="0"/>
              <a:buNone/>
            </a:pPr>
            <a:endParaRPr lang="en-IN" sz="2200" smtClean="0">
              <a:latin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gandhi-sweeping"/>
          <p:cNvPicPr>
            <a:picLocks noChangeAspect="1" noChangeArrowheads="1"/>
          </p:cNvPicPr>
          <p:nvPr/>
        </p:nvPicPr>
        <p:blipFill>
          <a:blip r:embed="rId2"/>
          <a:srcRect/>
          <a:stretch>
            <a:fillRect/>
          </a:stretch>
        </p:blipFill>
        <p:spPr bwMode="auto">
          <a:xfrm>
            <a:off x="914400" y="1020763"/>
            <a:ext cx="3484563" cy="3421062"/>
          </a:xfrm>
          <a:prstGeom prst="rect">
            <a:avLst/>
          </a:prstGeom>
          <a:noFill/>
          <a:ln w="28575">
            <a:solidFill>
              <a:schemeClr val="tx1"/>
            </a:solidFill>
            <a:miter lim="800000"/>
            <a:headEnd/>
            <a:tailEnd/>
          </a:ln>
        </p:spPr>
      </p:pic>
      <p:sp>
        <p:nvSpPr>
          <p:cNvPr id="101379" name="Text Box 3"/>
          <p:cNvSpPr txBox="1">
            <a:spLocks noChangeArrowheads="1"/>
          </p:cNvSpPr>
          <p:nvPr/>
        </p:nvSpPr>
        <p:spPr bwMode="auto">
          <a:xfrm>
            <a:off x="4876800" y="1508125"/>
            <a:ext cx="3822700" cy="2368550"/>
          </a:xfrm>
          <a:prstGeom prst="rect">
            <a:avLst/>
          </a:prstGeom>
          <a:noFill/>
          <a:ln w="9525">
            <a:noFill/>
            <a:miter lim="800000"/>
            <a:headEnd/>
            <a:tailEnd/>
          </a:ln>
        </p:spPr>
        <p:txBody>
          <a:bodyPr>
            <a:spAutoFit/>
          </a:bodyPr>
          <a:lstStyle/>
          <a:p>
            <a:pPr eaLnBrk="0" hangingPunct="0"/>
            <a:r>
              <a:rPr lang="en-US" sz="2800" i="1">
                <a:latin typeface="Tahoma" pitchFamily="34" charset="0"/>
              </a:rPr>
              <a:t>“ It is easier to organize a seminar </a:t>
            </a:r>
          </a:p>
          <a:p>
            <a:pPr eaLnBrk="0" hangingPunct="0"/>
            <a:r>
              <a:rPr lang="en-US" sz="2800" i="1">
                <a:latin typeface="Tahoma" pitchFamily="34" charset="0"/>
              </a:rPr>
              <a:t>on sanitation </a:t>
            </a:r>
          </a:p>
          <a:p>
            <a:pPr eaLnBrk="0" hangingPunct="0"/>
            <a:r>
              <a:rPr lang="en-US" sz="2800" i="1">
                <a:latin typeface="Tahoma" pitchFamily="34" charset="0"/>
              </a:rPr>
              <a:t>than to bend down &amp; pick up </a:t>
            </a:r>
          </a:p>
          <a:p>
            <a:pPr eaLnBrk="0" hangingPunct="0"/>
            <a:r>
              <a:rPr lang="en-US" sz="2800" i="1">
                <a:latin typeface="Tahoma" pitchFamily="34" charset="0"/>
              </a:rPr>
              <a:t>a chocolate wrapper </a:t>
            </a:r>
            <a:r>
              <a:rPr lang="en-US" sz="2800">
                <a:latin typeface="Tahoma" pitchFamily="34" charset="0"/>
              </a:rPr>
              <a:t>”</a:t>
            </a:r>
          </a:p>
        </p:txBody>
      </p:sp>
      <p:sp>
        <p:nvSpPr>
          <p:cNvPr id="101380" name="WordArt 4"/>
          <p:cNvSpPr>
            <a:spLocks noChangeArrowheads="1" noChangeShapeType="1" noTextEdit="1"/>
          </p:cNvSpPr>
          <p:nvPr/>
        </p:nvSpPr>
        <p:spPr bwMode="auto">
          <a:xfrm>
            <a:off x="1692275" y="4475163"/>
            <a:ext cx="5821363" cy="1360487"/>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IN" sz="3600" kern="10">
                <a:ln w="9525">
                  <a:round/>
                  <a:headEnd/>
                  <a:tailEnd/>
                </a:ln>
                <a:gradFill rotWithShape="1">
                  <a:gsLst>
                    <a:gs pos="0">
                      <a:srgbClr val="FFE701"/>
                    </a:gs>
                    <a:gs pos="100000">
                      <a:srgbClr val="FE3E02"/>
                    </a:gs>
                  </a:gsLst>
                  <a:lin ang="5400000" scaled="1"/>
                </a:gradFill>
                <a:latin typeface="Impact"/>
              </a:rPr>
              <a:t>JAI SWACHHTA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r>
              <a:rPr lang="en-US" sz="4000" smtClean="0">
                <a:latin typeface="Times New Roman" pitchFamily="18" charset="0"/>
              </a:rPr>
              <a:t>Sanitation and Human behaviour</a:t>
            </a:r>
            <a:endParaRPr lang="en-IN" sz="4000" smtClean="0">
              <a:latin typeface="Times New Roman" pitchFamily="18" charset="0"/>
            </a:endParaRPr>
          </a:p>
        </p:txBody>
      </p:sp>
      <p:sp>
        <p:nvSpPr>
          <p:cNvPr id="72707" name="Rectangle 3"/>
          <p:cNvSpPr>
            <a:spLocks noGrp="1"/>
          </p:cNvSpPr>
          <p:nvPr>
            <p:ph type="body" idx="1"/>
          </p:nvPr>
        </p:nvSpPr>
        <p:spPr>
          <a:xfrm>
            <a:off x="0" y="1428750"/>
            <a:ext cx="8991600" cy="4040188"/>
          </a:xfrm>
        </p:spPr>
        <p:txBody>
          <a:bodyPr/>
          <a:lstStyle/>
          <a:p>
            <a:r>
              <a:rPr lang="en-US" sz="2200" smtClean="0">
                <a:latin typeface="Times New Roman" pitchFamily="18" charset="0"/>
              </a:rPr>
              <a:t>Lack of self example :Believe in preaching than practicing </a:t>
            </a:r>
          </a:p>
          <a:p>
            <a:r>
              <a:rPr lang="en-US" sz="2200" smtClean="0">
                <a:latin typeface="Times New Roman" pitchFamily="18" charset="0"/>
              </a:rPr>
              <a:t>‘Sanitation is more important than independence’, said Father of the Nation</a:t>
            </a:r>
          </a:p>
          <a:p>
            <a:r>
              <a:rPr lang="en-US" sz="2200" smtClean="0">
                <a:latin typeface="Times New Roman" pitchFamily="18" charset="0"/>
              </a:rPr>
              <a:t>We got independence but are still in the chains of insanitary conditions</a:t>
            </a:r>
          </a:p>
          <a:p>
            <a:r>
              <a:rPr lang="en-US" sz="2200" smtClean="0">
                <a:latin typeface="Times New Roman" pitchFamily="18" charset="0"/>
              </a:rPr>
              <a:t>‘Cleanliness is next to godliness’, where it is ? We believer in God behave   irresponsibly</a:t>
            </a:r>
          </a:p>
          <a:p>
            <a:r>
              <a:rPr lang="en-US" sz="2200" smtClean="0">
                <a:latin typeface="Times New Roman" pitchFamily="18" charset="0"/>
              </a:rPr>
              <a:t>‘When everyone  will have a toilet , the country would have reached the pinnacle of progress’, said Pt. Jawahar Lal Nehru</a:t>
            </a:r>
          </a:p>
          <a:p>
            <a:r>
              <a:rPr lang="en-US" sz="2200" smtClean="0">
                <a:latin typeface="Times New Roman" pitchFamily="18" charset="0"/>
              </a:rPr>
              <a:t>India is a country of highest number of defecator in the world (60% ) </a:t>
            </a:r>
            <a:endParaRPr lang="en-IN" sz="2200" smtClean="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a:xfrm>
            <a:off x="228600" y="244475"/>
            <a:ext cx="8915400" cy="1020763"/>
          </a:xfrm>
        </p:spPr>
        <p:txBody>
          <a:bodyPr/>
          <a:lstStyle/>
          <a:p>
            <a:pPr eaLnBrk="1" hangingPunct="1"/>
            <a:r>
              <a:rPr lang="en-US" sz="4000" smtClean="0">
                <a:latin typeface="Times New Roman" pitchFamily="18" charset="0"/>
                <a:cs typeface="Times New Roman" pitchFamily="18" charset="0"/>
              </a:rPr>
              <a:t>Sanitation: A Matter of Behavior Change</a:t>
            </a:r>
          </a:p>
        </p:txBody>
      </p:sp>
      <p:sp>
        <p:nvSpPr>
          <p:cNvPr id="76803" name="Content Placeholder 2"/>
          <p:cNvSpPr>
            <a:spLocks noGrp="1"/>
          </p:cNvSpPr>
          <p:nvPr>
            <p:ph idx="4294967295"/>
          </p:nvPr>
        </p:nvSpPr>
        <p:spPr>
          <a:xfrm>
            <a:off x="228600" y="1428750"/>
            <a:ext cx="8915400" cy="4352925"/>
          </a:xfrm>
        </p:spPr>
        <p:txBody>
          <a:bodyPr/>
          <a:lstStyle/>
          <a:p>
            <a:pPr eaLnBrk="1" hangingPunct="1"/>
            <a:r>
              <a:rPr lang="en-US" sz="2200" smtClean="0">
                <a:latin typeface="Times New Roman" pitchFamily="18" charset="0"/>
                <a:cs typeface="Times New Roman" pitchFamily="18" charset="0"/>
              </a:rPr>
              <a:t>Constitutional duty : Article 51A (g)</a:t>
            </a:r>
          </a:p>
          <a:p>
            <a:pPr eaLnBrk="1" hangingPunct="1"/>
            <a:r>
              <a:rPr lang="en-US" sz="2200" smtClean="0">
                <a:latin typeface="Times New Roman" pitchFamily="18" charset="0"/>
                <a:cs typeface="Times New Roman" pitchFamily="18" charset="0"/>
              </a:rPr>
              <a:t>Social responsibility</a:t>
            </a:r>
          </a:p>
          <a:p>
            <a:pPr eaLnBrk="1" hangingPunct="1"/>
            <a:r>
              <a:rPr lang="en-US" sz="2200" smtClean="0">
                <a:latin typeface="Times New Roman" pitchFamily="18" charset="0"/>
                <a:cs typeface="Times New Roman" pitchFamily="18" charset="0"/>
              </a:rPr>
              <a:t>Religious responsibility</a:t>
            </a:r>
          </a:p>
          <a:p>
            <a:pPr eaLnBrk="1" hangingPunct="1"/>
            <a:r>
              <a:rPr lang="en-US" sz="2200" smtClean="0">
                <a:latin typeface="Times New Roman" pitchFamily="18" charset="0"/>
                <a:cs typeface="Times New Roman" pitchFamily="18" charset="0"/>
              </a:rPr>
              <a:t>Responsibility toward future generations</a:t>
            </a:r>
          </a:p>
          <a:p>
            <a:pPr eaLnBrk="1" hangingPunct="1"/>
            <a:r>
              <a:rPr lang="en-US" sz="2200" smtClean="0">
                <a:latin typeface="Times New Roman" pitchFamily="18" charset="0"/>
                <a:cs typeface="Times New Roman" pitchFamily="18" charset="0"/>
              </a:rPr>
              <a:t>Change in self behaviour -Start from yourself</a:t>
            </a:r>
          </a:p>
          <a:p>
            <a:pPr eaLnBrk="1" hangingPunct="1"/>
            <a:r>
              <a:rPr lang="en-US" sz="2200" smtClean="0">
                <a:latin typeface="Times New Roman" pitchFamily="18" charset="0"/>
                <a:cs typeface="Times New Roman" pitchFamily="18" charset="0"/>
              </a:rPr>
              <a:t>Active participation of yourself- as an example.</a:t>
            </a:r>
          </a:p>
          <a:p>
            <a:pPr eaLnBrk="1" hangingPunct="1"/>
            <a:r>
              <a:rPr lang="en-US" sz="2200" smtClean="0">
                <a:latin typeface="Times New Roman" pitchFamily="18" charset="0"/>
                <a:cs typeface="Times New Roman" pitchFamily="18" charset="0"/>
              </a:rPr>
              <a:t>Be a part of NBA for  Nirmal Rural Haryana for overall community development.</a:t>
            </a:r>
          </a:p>
          <a:p>
            <a:pPr eaLnBrk="1" hangingPunct="1">
              <a:buFont typeface="Arial" charset="0"/>
              <a:buNone/>
            </a:pPr>
            <a:endParaRPr lang="en-US" sz="220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xfrm>
            <a:off x="228600" y="244475"/>
            <a:ext cx="8763000" cy="1020763"/>
          </a:xfrm>
        </p:spPr>
        <p:txBody>
          <a:bodyPr/>
          <a:lstStyle/>
          <a:p>
            <a:r>
              <a:rPr lang="en-US" sz="4000" smtClean="0">
                <a:latin typeface="Times New Roman" pitchFamily="18" charset="0"/>
              </a:rPr>
              <a:t>Breaking  the behavioral barriers?-IEC</a:t>
            </a:r>
            <a:r>
              <a:rPr lang="en-US" sz="4000" smtClean="0"/>
              <a:t> </a:t>
            </a:r>
            <a:endParaRPr lang="en-IN" sz="4000" smtClean="0"/>
          </a:p>
        </p:txBody>
      </p:sp>
      <p:sp>
        <p:nvSpPr>
          <p:cNvPr id="73731" name="Rectangle 3"/>
          <p:cNvSpPr>
            <a:spLocks noGrp="1"/>
          </p:cNvSpPr>
          <p:nvPr>
            <p:ph type="body" idx="1"/>
          </p:nvPr>
        </p:nvSpPr>
        <p:spPr/>
        <p:txBody>
          <a:bodyPr/>
          <a:lstStyle/>
          <a:p>
            <a:pPr algn="just">
              <a:lnSpc>
                <a:spcPct val="80000"/>
              </a:lnSpc>
              <a:buFont typeface="Wingdings" pitchFamily="2" charset="2"/>
              <a:buChar char="Ø"/>
            </a:pPr>
            <a:r>
              <a:rPr lang="en-US" sz="2200" smtClean="0">
                <a:latin typeface="Times New Roman" pitchFamily="18" charset="0"/>
              </a:rPr>
              <a:t>Sanitation for dignity, privacy and safety: It is not a matter of money or  construction of toilets , it is the matter of construction of minds </a:t>
            </a:r>
          </a:p>
          <a:p>
            <a:pPr algn="just">
              <a:lnSpc>
                <a:spcPct val="80000"/>
              </a:lnSpc>
              <a:buFontTx/>
              <a:buChar char="•"/>
            </a:pPr>
            <a:r>
              <a:rPr lang="en-US" sz="2200" smtClean="0">
                <a:latin typeface="Times New Roman" pitchFamily="18" charset="0"/>
              </a:rPr>
              <a:t>IEC is the key</a:t>
            </a:r>
          </a:p>
          <a:p>
            <a:pPr algn="just">
              <a:lnSpc>
                <a:spcPct val="80000"/>
              </a:lnSpc>
              <a:buFont typeface="Wingdings" pitchFamily="2" charset="2"/>
              <a:buChar char="ü"/>
            </a:pPr>
            <a:r>
              <a:rPr lang="en-US" sz="2200" smtClean="0">
                <a:latin typeface="Times New Roman" pitchFamily="18" charset="0"/>
              </a:rPr>
              <a:t>Inter-personal Communication is the most effective medium  of IEC to be done through application of trigger tools for collective community behaviour change </a:t>
            </a:r>
          </a:p>
          <a:p>
            <a:pPr algn="just">
              <a:lnSpc>
                <a:spcPct val="80000"/>
              </a:lnSpc>
              <a:buFont typeface="Wingdings" pitchFamily="2" charset="2"/>
              <a:buChar char="ü"/>
            </a:pPr>
            <a:r>
              <a:rPr lang="en-US" sz="2200" smtClean="0">
                <a:latin typeface="Times New Roman" pitchFamily="18" charset="0"/>
              </a:rPr>
              <a:t>Social Mapping for sanitation </a:t>
            </a:r>
          </a:p>
          <a:p>
            <a:pPr algn="just">
              <a:lnSpc>
                <a:spcPct val="80000"/>
              </a:lnSpc>
              <a:buFont typeface="Wingdings" pitchFamily="2" charset="2"/>
              <a:buChar char="ü"/>
            </a:pPr>
            <a:r>
              <a:rPr lang="en-US" sz="2200" smtClean="0">
                <a:latin typeface="Times New Roman" pitchFamily="18" charset="0"/>
              </a:rPr>
              <a:t>Transact- site visit /shit analysis/</a:t>
            </a:r>
            <a:r>
              <a:rPr lang="en-US" sz="2200" smtClean="0">
                <a:latin typeface="Times New Roman" pitchFamily="18" charset="0"/>
                <a:cs typeface="Times New Roman" pitchFamily="18" charset="0"/>
              </a:rPr>
              <a:t>On site Demonstration</a:t>
            </a:r>
            <a:endParaRPr lang="en-US" sz="2200" smtClean="0">
              <a:latin typeface="Times New Roman" pitchFamily="18" charset="0"/>
            </a:endParaRPr>
          </a:p>
          <a:p>
            <a:pPr algn="just">
              <a:lnSpc>
                <a:spcPct val="80000"/>
              </a:lnSpc>
              <a:buFont typeface="Wingdings" pitchFamily="2" charset="2"/>
              <a:buChar char="ü"/>
            </a:pPr>
            <a:r>
              <a:rPr lang="en-US" sz="2200" smtClean="0">
                <a:latin typeface="Times New Roman" pitchFamily="18" charset="0"/>
              </a:rPr>
              <a:t>Economic analysis- per household expenditure on minor diseases caused due to lack of sanitation (about Rs. 1500/- per )</a:t>
            </a:r>
          </a:p>
          <a:p>
            <a:pPr algn="just">
              <a:lnSpc>
                <a:spcPct val="80000"/>
              </a:lnSpc>
              <a:buFont typeface="Wingdings" pitchFamily="2" charset="2"/>
              <a:buNone/>
            </a:pPr>
            <a:r>
              <a:rPr lang="en-US" sz="2200" smtClean="0">
                <a:latin typeface="Times New Roman" pitchFamily="18" charset="0"/>
              </a:rPr>
              <a:t>	Rs.1500x4= Rs.6000x150=Rs.9 lakh </a:t>
            </a:r>
          </a:p>
          <a:p>
            <a:pPr algn="just">
              <a:lnSpc>
                <a:spcPct val="80000"/>
              </a:lnSpc>
              <a:buFont typeface="Wingdings" pitchFamily="2" charset="2"/>
              <a:buChar char="ü"/>
            </a:pPr>
            <a:r>
              <a:rPr lang="en-US" sz="2200" smtClean="0">
                <a:latin typeface="Times New Roman" pitchFamily="18" charset="0"/>
              </a:rPr>
              <a:t>Dignity of women </a:t>
            </a:r>
          </a:p>
          <a:p>
            <a:pPr algn="just">
              <a:lnSpc>
                <a:spcPct val="80000"/>
              </a:lnSpc>
              <a:buFont typeface="Wingdings" pitchFamily="2" charset="2"/>
              <a:buNone/>
            </a:pPr>
            <a:endParaRPr lang="en-IN" sz="2200" smtClean="0">
              <a:latin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3450</Words>
  <Application>Microsoft Office PowerPoint</Application>
  <PresentationFormat>Custom</PresentationFormat>
  <Paragraphs>686</Paragraphs>
  <Slides>60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60</vt:i4>
      </vt:variant>
    </vt:vector>
  </HeadingPairs>
  <TitlesOfParts>
    <vt:vector size="70" baseType="lpstr">
      <vt:lpstr>Arial</vt:lpstr>
      <vt:lpstr>Calibri</vt:lpstr>
      <vt:lpstr>Times New Roman</vt:lpstr>
      <vt:lpstr>Wingdings</vt:lpstr>
      <vt:lpstr>DevLys 010</vt:lpstr>
      <vt:lpstr>Kundli</vt:lpstr>
      <vt:lpstr>Wingdings 2</vt:lpstr>
      <vt:lpstr>Constantia</vt:lpstr>
      <vt:lpstr>Tahoma</vt:lpstr>
      <vt:lpstr>Office Theme</vt:lpstr>
      <vt:lpstr>NIRMAL BHARAT ABHIYAN A  PRESENTATION </vt:lpstr>
      <vt:lpstr>Concept of Sanitation</vt:lpstr>
      <vt:lpstr>Seven Parts of Sanitation</vt:lpstr>
      <vt:lpstr>Slide 4</vt:lpstr>
      <vt:lpstr>Slide 5</vt:lpstr>
      <vt:lpstr>Sanitation and Human behaviour</vt:lpstr>
      <vt:lpstr>Sanitation and Human behaviour</vt:lpstr>
      <vt:lpstr>Sanitation: A Matter of Behavior Change</vt:lpstr>
      <vt:lpstr>Breaking  the behavioral barriers?-IEC </vt:lpstr>
      <vt:lpstr>IEC Tools</vt:lpstr>
      <vt:lpstr>Capacity Building</vt:lpstr>
      <vt:lpstr>Sanitation in Retrospect</vt:lpstr>
      <vt:lpstr>Nirmal Bharat Abhiyan</vt:lpstr>
      <vt:lpstr>Nirmal Bharat Abhiyan-Contd….</vt:lpstr>
      <vt:lpstr>Objectives of NBA</vt:lpstr>
      <vt:lpstr>Objectives of NBA- Contd….</vt:lpstr>
      <vt:lpstr>Main features of NBA</vt:lpstr>
      <vt:lpstr>Main features of NBA- Contd…..</vt:lpstr>
      <vt:lpstr>Main features of NBA-Contd….</vt:lpstr>
      <vt:lpstr>Summary-Main features of NBA</vt:lpstr>
      <vt:lpstr>Summary-Main features of NBA</vt:lpstr>
      <vt:lpstr>Summary-Main features of NBA           (Contd…)</vt:lpstr>
      <vt:lpstr>Strategy</vt:lpstr>
      <vt:lpstr>Strategy</vt:lpstr>
      <vt:lpstr>Components of NBA</vt:lpstr>
      <vt:lpstr>Convergence NBA-MGNREGS</vt:lpstr>
      <vt:lpstr>Areas of convergence NBA-MGNREGS</vt:lpstr>
      <vt:lpstr>Convergence NBA-MGNREGS: Para-7</vt:lpstr>
      <vt:lpstr>Convergence NBA-MGNREGS: Para-7</vt:lpstr>
      <vt:lpstr>Areas of convergence NBA-MGNREGS</vt:lpstr>
      <vt:lpstr>Convergence NBA-MGNREGS: Relaxations </vt:lpstr>
      <vt:lpstr>Planning for Convergence </vt:lpstr>
      <vt:lpstr>Planning for Convergence-Contd… </vt:lpstr>
      <vt:lpstr>Planning for Convergence-Contd… </vt:lpstr>
      <vt:lpstr>Planning for Convergence-Contd… </vt:lpstr>
      <vt:lpstr>Slide 36</vt:lpstr>
      <vt:lpstr>Objectives of Engaging Swachchhata Doot</vt:lpstr>
      <vt:lpstr>Objectives of Engaging Swachchhata Doot</vt:lpstr>
      <vt:lpstr> Responsibility of Swachchhata Doot </vt:lpstr>
      <vt:lpstr>Responsibility of Swachchhata Doot</vt:lpstr>
      <vt:lpstr>Responsibility of Swachchhata Doot</vt:lpstr>
      <vt:lpstr>Responsibility of Swachchhata Doot</vt:lpstr>
      <vt:lpstr>Nirmal Gram Puraskar</vt:lpstr>
      <vt:lpstr>Nirmal Gram Puraskar-Eligibility</vt:lpstr>
      <vt:lpstr>NGP-Award Money</vt:lpstr>
      <vt:lpstr>Mukhyamantari  Sanitation Incentive Puraskar Yojana (MSIPY)</vt:lpstr>
      <vt:lpstr>Structure of Awards</vt:lpstr>
      <vt:lpstr>Slide 48</vt:lpstr>
      <vt:lpstr>Financial Incentives to GPs for Improved Sanitation: Safai-karmis</vt:lpstr>
      <vt:lpstr>Convergence</vt:lpstr>
      <vt:lpstr>Village Water &amp; Sanitation Committee</vt:lpstr>
      <vt:lpstr>Village Water &amp; Sanitation Committee</vt:lpstr>
      <vt:lpstr>Toilet/ Technological  options</vt:lpstr>
      <vt:lpstr>Rural Toilet</vt:lpstr>
      <vt:lpstr>2 in 1 Double Leach pit Toilet</vt:lpstr>
      <vt:lpstr>System Structures</vt:lpstr>
      <vt:lpstr>NGP &amp; Proposed NG-GPs</vt:lpstr>
      <vt:lpstr>NGP &amp; Proposed NG-GPs</vt:lpstr>
      <vt:lpstr>Data collection for SLWM Projects</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Nirmal Bharat Abhiyan</dc:title>
  <dc:creator>admin</dc:creator>
  <cp:lastModifiedBy>Shyam</cp:lastModifiedBy>
  <cp:revision>125</cp:revision>
  <dcterms:created xsi:type="dcterms:W3CDTF">2012-09-22T23:52:36Z</dcterms:created>
  <dcterms:modified xsi:type="dcterms:W3CDTF">2012-10-05T10:06:49Z</dcterms:modified>
</cp:coreProperties>
</file>